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4" r:id="rId1"/>
  </p:sldMasterIdLst>
  <p:notesMasterIdLst>
    <p:notesMasterId r:id="rId13"/>
  </p:notesMasterIdLst>
  <p:handoutMasterIdLst>
    <p:handoutMasterId r:id="rId14"/>
  </p:handoutMasterIdLst>
  <p:sldIdLst>
    <p:sldId id="256" r:id="rId2"/>
    <p:sldId id="293" r:id="rId3"/>
    <p:sldId id="289" r:id="rId4"/>
    <p:sldId id="276" r:id="rId5"/>
    <p:sldId id="277" r:id="rId6"/>
    <p:sldId id="274" r:id="rId7"/>
    <p:sldId id="273" r:id="rId8"/>
    <p:sldId id="279" r:id="rId9"/>
    <p:sldId id="295" r:id="rId10"/>
    <p:sldId id="294" r:id="rId11"/>
    <p:sldId id="292" r:id="rId12"/>
  </p:sldIdLst>
  <p:sldSz cx="12192000" cy="6858000"/>
  <p:notesSz cx="6904038" cy="9220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5pPr>
    <a:lvl6pPr marL="22860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6pPr>
    <a:lvl7pPr marL="27432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7pPr>
    <a:lvl8pPr marL="32004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8pPr>
    <a:lvl9pPr marL="36576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6"/>
    <a:srgbClr val="FF0000"/>
    <a:srgbClr val="006600"/>
    <a:srgbClr val="FFFF99"/>
    <a:srgbClr val="969696"/>
    <a:srgbClr val="CCFFFF"/>
    <a:srgbClr val="5C090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71" autoAdjust="0"/>
    <p:restoredTop sz="94640"/>
  </p:normalViewPr>
  <p:slideViewPr>
    <p:cSldViewPr>
      <p:cViewPr varScale="1">
        <p:scale>
          <a:sx n="83" d="100"/>
          <a:sy n="83" d="100"/>
        </p:scale>
        <p:origin x="605" y="48"/>
      </p:cViewPr>
      <p:guideLst>
        <p:guide orient="horz" pos="211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4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1160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4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4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1160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</a:defRPr>
            </a:lvl1pPr>
          </a:lstStyle>
          <a:p>
            <a:pPr>
              <a:defRPr/>
            </a:pPr>
            <a:fld id="{3D35F818-8F95-4D4B-8511-C68E4BFDA967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334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1160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79413" y="692150"/>
            <a:ext cx="61468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0750" y="4379913"/>
            <a:ext cx="5062538" cy="414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0"/>
            <a:r>
              <a:rPr lang="en-US" noProof="0" smtClean="0"/>
              <a:t>Second level</a:t>
            </a:r>
          </a:p>
          <a:p>
            <a:pPr lvl="0"/>
            <a:r>
              <a:rPr lang="en-US" noProof="0" smtClean="0"/>
              <a:t>Third level</a:t>
            </a:r>
          </a:p>
          <a:p>
            <a:pPr lvl="0"/>
            <a:r>
              <a:rPr lang="en-US" noProof="0" smtClean="0"/>
              <a:t>Fourth level</a:t>
            </a:r>
          </a:p>
          <a:p>
            <a:pPr lvl="0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1160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</a:defRPr>
            </a:lvl1pPr>
          </a:lstStyle>
          <a:p>
            <a:pPr>
              <a:defRPr/>
            </a:pPr>
            <a:fld id="{ED3BBFB6-EA16-814E-8BA7-170BD9422392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2113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8"/>
          <p:cNvSpPr txBox="1">
            <a:spLocks noChangeArrowheads="1"/>
          </p:cNvSpPr>
          <p:nvPr/>
        </p:nvSpPr>
        <p:spPr bwMode="auto">
          <a:xfrm>
            <a:off x="11652251" y="214313"/>
            <a:ext cx="75342" cy="215444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9pPr>
          </a:lstStyle>
          <a:p>
            <a:pPr>
              <a:defRPr/>
            </a:pPr>
            <a:r>
              <a:rPr lang="en-US" altLang="en-US" sz="800" smtClean="0">
                <a:solidFill>
                  <a:srgbClr val="FFFFFF"/>
                </a:solidFill>
                <a:latin typeface="Arial" charset="0"/>
              </a:rPr>
              <a:t>®</a:t>
            </a:r>
          </a:p>
        </p:txBody>
      </p:sp>
      <p:pic>
        <p:nvPicPr>
          <p:cNvPr id="5" name="Picture 10" descr="OGC header 2010122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1" descr="Picture 7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6096000"/>
            <a:ext cx="1549399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38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016000" y="2667000"/>
            <a:ext cx="10363200" cy="1143000"/>
          </a:xfrm>
        </p:spPr>
        <p:txBody>
          <a:bodyPr/>
          <a:lstStyle>
            <a:lvl1pPr>
              <a:defRPr sz="3200">
                <a:latin typeface="Arial Black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6387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930400" y="3962400"/>
            <a:ext cx="8534400" cy="1371600"/>
          </a:xfr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092E5C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ftr" sz="quarter" idx="10"/>
          </p:nvPr>
        </p:nvSpPr>
        <p:spPr>
          <a:xfrm>
            <a:off x="4013200" y="6400800"/>
            <a:ext cx="4368800" cy="304800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1600" y="6160247"/>
            <a:ext cx="3116937" cy="5453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669367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</a:t>
            </a:r>
            <a:r>
              <a:rPr lang="en-US" altLang="en-US" dirty="0" smtClean="0"/>
              <a:t>2019 </a:t>
            </a:r>
            <a:r>
              <a:rPr lang="en-US" altLang="en-US" dirty="0"/>
              <a:t>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5F5C08-9863-464B-8ADE-A89BC4109059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4566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3717" y="136525"/>
            <a:ext cx="2893483" cy="60340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9034" y="136525"/>
            <a:ext cx="8481484" cy="60340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</a:t>
            </a:r>
            <a:r>
              <a:rPr lang="en-US" altLang="en-US" dirty="0" smtClean="0"/>
              <a:t>2019 </a:t>
            </a:r>
            <a:r>
              <a:rPr lang="en-US" altLang="en-US" dirty="0"/>
              <a:t>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A3E5D2-22FF-DE40-BB45-5904AFD691AA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7656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</a:t>
            </a:r>
            <a:r>
              <a:rPr lang="en-US" altLang="en-US" dirty="0" smtClean="0"/>
              <a:t>2019 </a:t>
            </a:r>
            <a:r>
              <a:rPr lang="en-US" altLang="en-US" dirty="0"/>
              <a:t>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9BF124-AF04-5448-81DF-7A81BF3CA465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7400" y="6355167"/>
            <a:ext cx="2438400" cy="426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50880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</a:t>
            </a:r>
            <a:r>
              <a:rPr lang="en-US" altLang="en-US" dirty="0" smtClean="0"/>
              <a:t>2019 </a:t>
            </a:r>
            <a:r>
              <a:rPr lang="en-US" altLang="en-US" dirty="0"/>
              <a:t>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096FCB-D23A-A24C-9D82-3F41F4AC5DA0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372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1433" y="1279525"/>
            <a:ext cx="5537200" cy="4891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1833" y="1279525"/>
            <a:ext cx="5537200" cy="4891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</a:t>
            </a:r>
            <a:r>
              <a:rPr lang="en-US" altLang="en-US" dirty="0" smtClean="0"/>
              <a:t>2019 </a:t>
            </a:r>
            <a:r>
              <a:rPr lang="en-US" altLang="en-US" dirty="0"/>
              <a:t>Open Geospatial Consortium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966CF4-B06C-C644-947A-3193A300C1B1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6163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</a:t>
            </a:r>
            <a:r>
              <a:rPr lang="en-US" altLang="en-US" dirty="0" smtClean="0"/>
              <a:t>2019 </a:t>
            </a:r>
            <a:r>
              <a:rPr lang="en-US" altLang="en-US" dirty="0"/>
              <a:t>Open Geospatial Consortium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46F97B-9CFF-B245-85B9-914B1C89C386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15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</a:t>
            </a:r>
            <a:r>
              <a:rPr lang="en-US" altLang="en-US" dirty="0" smtClean="0"/>
              <a:t>2019 </a:t>
            </a:r>
            <a:r>
              <a:rPr lang="en-US" altLang="en-US" dirty="0"/>
              <a:t>Open Geospatial Consortium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045999-4989-CE46-9052-5F6CD8C2D654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904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</a:t>
            </a:r>
            <a:r>
              <a:rPr lang="en-US" altLang="en-US" dirty="0" smtClean="0"/>
              <a:t>2019 </a:t>
            </a:r>
            <a:r>
              <a:rPr lang="en-US" altLang="en-US" dirty="0"/>
              <a:t>Open Geospatial Consortium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4E257F-3AC2-0942-956E-433F540C01CE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4679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</a:t>
            </a:r>
            <a:r>
              <a:rPr lang="en-US" altLang="en-US" dirty="0" smtClean="0"/>
              <a:t>2019 </a:t>
            </a:r>
            <a:r>
              <a:rPr lang="en-US" altLang="en-US" dirty="0"/>
              <a:t>Open Geospatial Consortium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35DC85-1E39-6F45-8D26-88CB57EE5C7C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51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</a:t>
            </a:r>
            <a:r>
              <a:rPr lang="en-US" altLang="en-US" dirty="0" smtClean="0"/>
              <a:t>2019 </a:t>
            </a:r>
            <a:r>
              <a:rPr lang="en-US" altLang="en-US" dirty="0"/>
              <a:t>Open Geospatial Consortium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0941DA-054F-A74C-AF1A-5876988B7CF6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5985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5"/>
          <p:cNvPicPr>
            <a:picLocks noChangeAspect="1" noChangeArrowheads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6834" y="776288"/>
            <a:ext cx="11273367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09034" y="136525"/>
            <a:ext cx="11578167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1433" y="1279525"/>
            <a:ext cx="11277600" cy="48910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62852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964517" y="6553200"/>
            <a:ext cx="42672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900" b="0">
                <a:solidFill>
                  <a:srgbClr val="092E5C"/>
                </a:solidFill>
                <a:latin typeface="Arial" charset="0"/>
              </a:defRPr>
            </a:lvl1pPr>
          </a:lstStyle>
          <a:p>
            <a:pPr>
              <a:defRPr/>
            </a:pPr>
            <a:r>
              <a:rPr lang="en-US" altLang="en-US" dirty="0"/>
              <a:t>Copyright © </a:t>
            </a:r>
            <a:r>
              <a:rPr lang="en-US" altLang="en-US" dirty="0" smtClean="0"/>
              <a:t>2019 </a:t>
            </a:r>
            <a:r>
              <a:rPr lang="en-US" altLang="en-US" dirty="0"/>
              <a:t>Open Geospatial Consortium</a:t>
            </a:r>
          </a:p>
        </p:txBody>
      </p:sp>
      <p:sp>
        <p:nvSpPr>
          <p:cNvPr id="46285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194800" y="6553200"/>
            <a:ext cx="2540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900" b="0">
                <a:solidFill>
                  <a:srgbClr val="092E5C"/>
                </a:solidFill>
                <a:latin typeface="Arial" charset="0"/>
              </a:defRPr>
            </a:lvl1pPr>
          </a:lstStyle>
          <a:p>
            <a:pPr>
              <a:defRPr/>
            </a:pPr>
            <a:fld id="{27D0F9EB-4EAC-1044-9312-C01285DE51F3}" type="slidenum">
              <a:rPr lang="en-US" altLang="en-US"/>
              <a:pPr>
                <a:defRPr/>
              </a:pPr>
              <a:t>‹N°›</a:t>
            </a:fld>
            <a:endParaRPr lang="en-US" altLang="en-US"/>
          </a:p>
        </p:txBody>
      </p:sp>
      <p:sp>
        <p:nvSpPr>
          <p:cNvPr id="1031" name="Text Box 16"/>
          <p:cNvSpPr txBox="1">
            <a:spLocks noChangeArrowheads="1"/>
          </p:cNvSpPr>
          <p:nvPr/>
        </p:nvSpPr>
        <p:spPr bwMode="auto">
          <a:xfrm>
            <a:off x="76200" y="6219825"/>
            <a:ext cx="1168590" cy="615553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9pPr>
          </a:lstStyle>
          <a:p>
            <a:pPr>
              <a:defRPr/>
            </a:pPr>
            <a:r>
              <a:rPr lang="en-US" sz="4000" dirty="0" smtClean="0">
                <a:solidFill>
                  <a:schemeClr val="tx2"/>
                </a:solidFill>
                <a:latin typeface="Times New Roman" charset="0"/>
              </a:rPr>
              <a:t>OGC</a:t>
            </a:r>
          </a:p>
        </p:txBody>
      </p:sp>
      <p:sp>
        <p:nvSpPr>
          <p:cNvPr id="1032" name="Text Box 20"/>
          <p:cNvSpPr txBox="1">
            <a:spLocks noChangeArrowheads="1"/>
          </p:cNvSpPr>
          <p:nvPr/>
        </p:nvSpPr>
        <p:spPr bwMode="auto">
          <a:xfrm>
            <a:off x="1295400" y="6270626"/>
            <a:ext cx="94578" cy="246221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9pPr>
          </a:lstStyle>
          <a:p>
            <a:pPr>
              <a:defRPr/>
            </a:pPr>
            <a:r>
              <a:rPr lang="en-US" altLang="en-US" sz="1000" smtClean="0">
                <a:solidFill>
                  <a:schemeClr val="tx2"/>
                </a:solidFill>
                <a:latin typeface="Arial" charset="0"/>
              </a:rPr>
              <a:t>®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MS PGothic" pitchFamily="34" charset="-128"/>
          <a:cs typeface="MS PGothic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5pPr>
      <a:lvl6pPr marL="4572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233363" indent="-233363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•"/>
        <a:defRPr sz="24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1pPr>
      <a:lvl2pPr marL="569913" indent="-22225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–"/>
        <a:defRPr sz="20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2pPr>
      <a:lvl3pPr marL="9128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•"/>
        <a:defRPr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3pPr>
      <a:lvl4pPr marL="12557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–"/>
        <a:defRPr sz="16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4pPr>
      <a:lvl5pPr marL="15986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5pPr>
      <a:lvl6pPr marL="20558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6pPr>
      <a:lvl7pPr marL="25130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7pPr>
      <a:lvl8pPr marL="29702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8pPr>
      <a:lvl9pPr marL="34274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hyperlink" Target="mailto:m.beaufils@brgm.f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jp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17" Type="http://schemas.openxmlformats.org/officeDocument/2006/relationships/image" Target="../media/image23.png"/><Relationship Id="rId2" Type="http://schemas.openxmlformats.org/officeDocument/2006/relationships/image" Target="../media/image8.pn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jpeg"/><Relationship Id="rId5" Type="http://schemas.openxmlformats.org/officeDocument/2006/relationships/image" Target="../media/image11.png"/><Relationship Id="rId15" Type="http://schemas.openxmlformats.org/officeDocument/2006/relationships/image" Target="../media/image2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Relationship Id="rId1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github.com/opengeospatial/ELFI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667000"/>
            <a:ext cx="12192000" cy="1143000"/>
          </a:xfrm>
        </p:spPr>
        <p:txBody>
          <a:bodyPr/>
          <a:lstStyle/>
          <a:p>
            <a:r>
              <a:rPr lang="en-US" dirty="0" smtClean="0"/>
              <a:t>OGC Working Groups and Initiatives for </a:t>
            </a:r>
            <a:r>
              <a:rPr lang="en-US" dirty="0" err="1" smtClean="0"/>
              <a:t>GeoScience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962400"/>
            <a:ext cx="12192000" cy="1371600"/>
          </a:xfrm>
        </p:spPr>
        <p:txBody>
          <a:bodyPr/>
          <a:lstStyle/>
          <a:p>
            <a:r>
              <a:rPr lang="en-US" altLang="en-US" dirty="0">
                <a:ea typeface="MS PGothic" charset="-128"/>
              </a:rPr>
              <a:t>Mickaël BEAUFILS (BRGM</a:t>
            </a:r>
            <a:r>
              <a:rPr lang="en-US" altLang="en-US" dirty="0" smtClean="0">
                <a:ea typeface="MS PGothic" charset="-128"/>
              </a:rPr>
              <a:t>)</a:t>
            </a:r>
          </a:p>
          <a:p>
            <a:endParaRPr lang="en-US" altLang="en-US" dirty="0">
              <a:ea typeface="MS PGothic" charset="-128"/>
            </a:endParaRPr>
          </a:p>
          <a:p>
            <a:r>
              <a:rPr lang="fr-FR" altLang="en-US" dirty="0" err="1" smtClean="0">
                <a:ea typeface="MS PGothic" charset="-128"/>
              </a:rPr>
              <a:t>Geotechnical</a:t>
            </a:r>
            <a:r>
              <a:rPr lang="fr-FR" altLang="en-US" dirty="0" smtClean="0">
                <a:ea typeface="MS PGothic" charset="-128"/>
              </a:rPr>
              <a:t> Data </a:t>
            </a:r>
            <a:r>
              <a:rPr lang="fr-FR" altLang="en-US" dirty="0" err="1" smtClean="0">
                <a:ea typeface="MS PGothic" charset="-128"/>
              </a:rPr>
              <a:t>Standardization</a:t>
            </a:r>
            <a:r>
              <a:rPr lang="fr-FR" altLang="en-US" dirty="0" smtClean="0">
                <a:ea typeface="MS PGothic" charset="-128"/>
              </a:rPr>
              <a:t> Workshop</a:t>
            </a:r>
            <a:endParaRPr lang="fr-FR" kern="1200" dirty="0" smtClean="0">
              <a:ea typeface="ＭＳ Ｐゴシック" panose="020B0600070205080204" pitchFamily="34" charset="-128"/>
              <a:cs typeface="ＭＳ Ｐゴシック" charset="-128"/>
            </a:endParaRPr>
          </a:p>
          <a:p>
            <a:r>
              <a:rPr lang="en-US" altLang="en-US" dirty="0" smtClean="0">
                <a:ea typeface="MS PGothic" charset="-128"/>
              </a:rPr>
              <a:t>Paris, France - 22 January 2019</a:t>
            </a:r>
            <a:endParaRPr lang="en-US" altLang="en-US" dirty="0">
              <a:ea typeface="MS PGothic" charset="-128"/>
            </a:endParaRPr>
          </a:p>
          <a:p>
            <a:endParaRPr lang="en-US" altLang="en-US" dirty="0">
              <a:ea typeface="MS PGothic" charset="-128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06921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>
              <a:buSzPts val="1500"/>
            </a:pPr>
            <a:r>
              <a:rPr lang="fr-FR" sz="2800" dirty="0" smtClean="0">
                <a:sym typeface="Arial"/>
              </a:rPr>
              <a:t>In a </a:t>
            </a:r>
            <a:r>
              <a:rPr lang="fr-FR" sz="2800" dirty="0" err="1" smtClean="0">
                <a:sym typeface="Arial"/>
              </a:rPr>
              <a:t>nutshell</a:t>
            </a:r>
            <a:endParaRPr lang="en-US" sz="2800" dirty="0">
              <a:sym typeface="Arial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1433" y="1279525"/>
            <a:ext cx="11277600" cy="5273675"/>
          </a:xfrm>
        </p:spPr>
        <p:txBody>
          <a:bodyPr/>
          <a:lstStyle/>
          <a:p>
            <a:pPr marL="177800" indent="-177800"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b="1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GeoScienceDWG</a:t>
            </a:r>
            <a:r>
              <a:rPr lang="fr-FR" b="1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b="1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offer</a:t>
            </a:r>
            <a:r>
              <a:rPr lang="fr-FR" b="1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a forum to </a:t>
            </a:r>
            <a:r>
              <a:rPr lang="fr-FR" b="1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discuss</a:t>
            </a:r>
            <a:r>
              <a:rPr lang="fr-FR" b="1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and </a:t>
            </a:r>
            <a:r>
              <a:rPr lang="fr-FR" b="1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organize</a:t>
            </a:r>
            <a:r>
              <a:rPr lang="fr-FR" b="1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b="1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activities</a:t>
            </a:r>
            <a:r>
              <a:rPr lang="fr-FR" b="1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for </a:t>
            </a:r>
            <a:r>
              <a:rPr lang="fr-FR" b="1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geoscience</a:t>
            </a:r>
            <a:r>
              <a:rPr lang="fr-FR" b="1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data </a:t>
            </a:r>
            <a:r>
              <a:rPr lang="fr-FR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standardization</a:t>
            </a:r>
            <a:endParaRPr lang="fr-FR" b="1" dirty="0" smtClean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177800" indent="-177800"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endParaRPr lang="fr-FR" b="1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177800" indent="-177800"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Interesting</a:t>
            </a:r>
            <a:r>
              <a:rPr lang="fr-FR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things</a:t>
            </a:r>
            <a:r>
              <a:rPr lang="fr-FR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for </a:t>
            </a:r>
            <a:r>
              <a:rPr lang="fr-FR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Geotechnics</a:t>
            </a:r>
            <a:endParaRPr lang="fr-FR" b="1" dirty="0" smtClean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514350" lvl="1" indent="-177800"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Borehole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IE to </a:t>
            </a: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harmonize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geotechnical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data </a:t>
            </a: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obtained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via </a:t>
            </a: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borehole</a:t>
            </a:r>
            <a:endParaRPr lang="fr-FR" sz="1800" b="1" dirty="0" smtClean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514350" lvl="1" indent="-177800"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ELFIE </a:t>
            </a: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principles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to </a:t>
            </a: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enable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data </a:t>
            </a: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access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and </a:t>
            </a: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discovery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+ </a:t>
            </a: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lineage</a:t>
            </a:r>
            <a:endParaRPr lang="fr-FR" sz="1800" b="1" dirty="0" smtClean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514350" lvl="1" indent="-177800"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What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sz="1800" b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about the i</a:t>
            </a:r>
            <a:r>
              <a:rPr lang="fr-FR" sz="1800" b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ntegration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of </a:t>
            </a: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sismic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sz="1800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modeling</a:t>
            </a:r>
            <a:r>
              <a:rPr lang="fr-FR" sz="1800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in BIM ? </a:t>
            </a:r>
            <a:endParaRPr lang="fr-FR" sz="1800" b="1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0" indent="0">
              <a:spcBef>
                <a:spcPts val="400"/>
              </a:spcBef>
              <a:spcAft>
                <a:spcPts val="0"/>
              </a:spcAft>
              <a:buSzPts val="1800"/>
              <a:buNone/>
            </a:pPr>
            <a:endParaRPr lang="fr-FR" b="1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177800" indent="-177800"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Second ELFIE </a:t>
            </a:r>
            <a:r>
              <a:rPr lang="fr-FR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is</a:t>
            </a:r>
            <a:r>
              <a:rPr lang="fr-FR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starting</a:t>
            </a:r>
            <a:r>
              <a:rPr lang="fr-FR" b="1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and </a:t>
            </a:r>
            <a:r>
              <a:rPr lang="fr-FR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we</a:t>
            </a:r>
            <a:r>
              <a:rPr lang="fr-FR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have a Model IE in the box</a:t>
            </a:r>
          </a:p>
          <a:p>
            <a:pPr marL="177800" indent="-177800"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endParaRPr lang="fr-FR" b="1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177800" indent="-177800"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b="1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Join</a:t>
            </a:r>
            <a:r>
              <a:rPr lang="fr-FR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us!</a:t>
            </a:r>
            <a:endParaRPr lang="fr-FR" b="1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85265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 for your attention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7800" lvl="0" indent="-17780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b="1" dirty="0" smtClean="0">
                <a:solidFill>
                  <a:schemeClr val="dk2"/>
                </a:solidFill>
                <a:ea typeface="Arial"/>
                <a:cs typeface="Arial"/>
                <a:sym typeface="Arial"/>
                <a:hlinkClick r:id="rId2"/>
              </a:rPr>
              <a:t>m.beaufils@brgm.fr</a:t>
            </a:r>
            <a:endParaRPr lang="en-US" b="1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177800" lvl="0" indent="-17780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endParaRPr lang="en-US" b="1" dirty="0" smtClean="0">
              <a:solidFill>
                <a:schemeClr val="dk2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1F020ED5-9BFE-FC4A-B99C-A6A47C6ABFF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86000" y="1821668"/>
            <a:ext cx="7731457" cy="434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85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31510"/>
            <a:ext cx="9296400" cy="65740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3" name="Rectangle 12"/>
          <p:cNvSpPr/>
          <p:nvPr/>
        </p:nvSpPr>
        <p:spPr bwMode="auto">
          <a:xfrm>
            <a:off x="1447800" y="1045910"/>
            <a:ext cx="3124200" cy="2438400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/>
          <p:cNvSpPr/>
          <p:nvPr/>
        </p:nvSpPr>
        <p:spPr bwMode="auto">
          <a:xfrm>
            <a:off x="7620000" y="1045910"/>
            <a:ext cx="3124200" cy="2438400"/>
          </a:xfrm>
          <a:prstGeom prst="rect">
            <a:avLst/>
          </a:prstGeom>
          <a:solidFill>
            <a:schemeClr val="bg1">
              <a:alpha val="9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Ellipse 17"/>
          <p:cNvSpPr/>
          <p:nvPr/>
        </p:nvSpPr>
        <p:spPr bwMode="auto">
          <a:xfrm>
            <a:off x="7239000" y="4114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smtClean="0"/>
              <a:t>1</a:t>
            </a:r>
            <a:endParaRPr lang="fr-FR" sz="1100" dirty="0"/>
          </a:p>
        </p:txBody>
      </p:sp>
      <p:sp>
        <p:nvSpPr>
          <p:cNvPr id="21" name="Ellipse 20"/>
          <p:cNvSpPr/>
          <p:nvPr/>
        </p:nvSpPr>
        <p:spPr bwMode="auto">
          <a:xfrm>
            <a:off x="1524000" y="3733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smtClean="0"/>
              <a:t>2</a:t>
            </a:r>
            <a:endParaRPr lang="fr-FR" sz="1100" dirty="0"/>
          </a:p>
        </p:txBody>
      </p:sp>
      <p:sp>
        <p:nvSpPr>
          <p:cNvPr id="22" name="Ellipse 21"/>
          <p:cNvSpPr/>
          <p:nvPr/>
        </p:nvSpPr>
        <p:spPr bwMode="auto">
          <a:xfrm>
            <a:off x="10287000" y="3744505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smtClean="0"/>
              <a:t>3</a:t>
            </a:r>
            <a:endParaRPr lang="fr-FR" sz="1100" dirty="0"/>
          </a:p>
        </p:txBody>
      </p:sp>
    </p:spTree>
    <p:extLst>
      <p:ext uri="{BB962C8B-B14F-4D97-AF65-F5344CB8AC3E}">
        <p14:creationId xmlns:p14="http://schemas.microsoft.com/office/powerpoint/2010/main" val="240607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9" grpId="0" animBg="1"/>
      <p:bldP spid="18" grpId="0" animBg="1"/>
      <p:bldP spid="21" grpId="0" animBg="1"/>
      <p:bldP spid="2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OGC </a:t>
            </a:r>
            <a:r>
              <a:rPr lang="en-US" dirty="0" err="1" smtClean="0"/>
              <a:t>GeoScience</a:t>
            </a:r>
            <a:r>
              <a:rPr lang="en-US" dirty="0" smtClean="0"/>
              <a:t> DWG ?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1432" y="1279525"/>
            <a:ext cx="11730567" cy="4891088"/>
          </a:xfrm>
        </p:spPr>
        <p:txBody>
          <a:bodyPr/>
          <a:lstStyle/>
          <a:p>
            <a:pPr>
              <a:buSzPts val="1800"/>
              <a:buFont typeface="Arial"/>
              <a:buChar char="•"/>
            </a:pPr>
            <a:r>
              <a:rPr lang="fr-FR" b="1" dirty="0" smtClean="0">
                <a:sym typeface="Arial"/>
              </a:rPr>
              <a:t>The joint </a:t>
            </a:r>
            <a:r>
              <a:rPr lang="fr-FR" b="1" dirty="0">
                <a:sym typeface="Arial"/>
              </a:rPr>
              <a:t>Domain </a:t>
            </a:r>
            <a:r>
              <a:rPr lang="fr-FR" b="1" dirty="0" err="1">
                <a:sym typeface="Arial"/>
              </a:rPr>
              <a:t>Working</a:t>
            </a:r>
            <a:r>
              <a:rPr lang="fr-FR" b="1" dirty="0">
                <a:sym typeface="Arial"/>
              </a:rPr>
              <a:t> group </a:t>
            </a:r>
            <a:r>
              <a:rPr lang="fr-FR" b="1" dirty="0" smtClean="0">
                <a:sym typeface="Arial"/>
              </a:rPr>
              <a:t>(DWG) </a:t>
            </a:r>
            <a:r>
              <a:rPr lang="fr-FR" b="1" dirty="0" err="1" smtClean="0">
                <a:sym typeface="Arial"/>
              </a:rPr>
              <a:t>between</a:t>
            </a:r>
            <a:r>
              <a:rPr lang="fr-FR" b="1" dirty="0" smtClean="0">
                <a:sym typeface="Arial"/>
              </a:rPr>
              <a:t> OGC </a:t>
            </a:r>
            <a:r>
              <a:rPr lang="fr-FR" b="1" dirty="0">
                <a:sym typeface="Arial"/>
              </a:rPr>
              <a:t>and </a:t>
            </a:r>
            <a:r>
              <a:rPr lang="fr-FR" b="1" dirty="0" smtClean="0">
                <a:sym typeface="Arial"/>
              </a:rPr>
              <a:t>CGI-IUGS</a:t>
            </a:r>
          </a:p>
          <a:p>
            <a:pPr marL="0" indent="0">
              <a:buSzPts val="1800"/>
              <a:buNone/>
            </a:pPr>
            <a:r>
              <a:rPr lang="fr-FR" b="1" dirty="0" smtClean="0">
                <a:sym typeface="Arial"/>
              </a:rPr>
              <a:t>					</a:t>
            </a:r>
          </a:p>
          <a:p>
            <a:pPr marL="0" indent="0">
              <a:buSzPts val="1800"/>
              <a:buNone/>
            </a:pPr>
            <a:endParaRPr lang="fr-FR" b="1" dirty="0" smtClean="0">
              <a:sym typeface="Arial"/>
            </a:endParaRPr>
          </a:p>
          <a:p>
            <a:pPr marL="0" indent="0">
              <a:buSzPts val="1800"/>
              <a:buNone/>
            </a:pPr>
            <a:endParaRPr lang="fr-FR" b="1" dirty="0" smtClean="0">
              <a:sym typeface="Arial"/>
            </a:endParaRPr>
          </a:p>
          <a:p>
            <a:pPr>
              <a:buSzPts val="1800"/>
              <a:buFont typeface="Arial"/>
              <a:buChar char="•"/>
            </a:pPr>
            <a:endParaRPr lang="fr-FR" b="1" dirty="0" smtClean="0">
              <a:sym typeface="Arial"/>
            </a:endParaRPr>
          </a:p>
          <a:p>
            <a:pPr>
              <a:buSzPts val="1800"/>
              <a:buFont typeface="Arial"/>
              <a:buChar char="•"/>
            </a:pPr>
            <a:r>
              <a:rPr lang="fr-FR" b="1" dirty="0" err="1" smtClean="0">
                <a:sym typeface="Arial"/>
              </a:rPr>
              <a:t>Officially</a:t>
            </a:r>
            <a:r>
              <a:rPr lang="fr-FR" b="1" dirty="0" smtClean="0">
                <a:sym typeface="Arial"/>
              </a:rPr>
              <a:t> </a:t>
            </a:r>
            <a:r>
              <a:rPr lang="fr-FR" b="1" dirty="0" err="1">
                <a:sym typeface="Arial"/>
              </a:rPr>
              <a:t>created</a:t>
            </a:r>
            <a:r>
              <a:rPr lang="fr-FR" b="1" dirty="0">
                <a:sym typeface="Arial"/>
              </a:rPr>
              <a:t> in </a:t>
            </a:r>
            <a:r>
              <a:rPr lang="fr-FR" b="1" dirty="0" err="1">
                <a:sym typeface="Arial"/>
              </a:rPr>
              <a:t>September</a:t>
            </a:r>
            <a:r>
              <a:rPr lang="fr-FR" b="1" dirty="0">
                <a:sym typeface="Arial"/>
              </a:rPr>
              <a:t> </a:t>
            </a:r>
            <a:r>
              <a:rPr lang="fr-FR" b="1" dirty="0" smtClean="0">
                <a:sym typeface="Arial"/>
              </a:rPr>
              <a:t>2017</a:t>
            </a:r>
          </a:p>
          <a:p>
            <a:pPr>
              <a:buSzPts val="1800"/>
              <a:buFont typeface="Arial"/>
              <a:buChar char="•"/>
            </a:pPr>
            <a:endParaRPr lang="fr-FR" b="1" dirty="0" smtClean="0">
              <a:sym typeface="Arial"/>
            </a:endParaRPr>
          </a:p>
          <a:p>
            <a:pPr>
              <a:buSzPts val="1800"/>
              <a:buFont typeface="Arial"/>
              <a:buChar char="•"/>
            </a:pPr>
            <a:r>
              <a:rPr lang="fr-FR" b="1" dirty="0">
                <a:sym typeface="Arial"/>
              </a:rPr>
              <a:t>One goal: </a:t>
            </a:r>
            <a:r>
              <a:rPr lang="fr-FR" b="1" dirty="0" err="1">
                <a:sym typeface="Arial"/>
              </a:rPr>
              <a:t>leveraging</a:t>
            </a:r>
            <a:r>
              <a:rPr lang="fr-FR" b="1" dirty="0">
                <a:sym typeface="Arial"/>
              </a:rPr>
              <a:t> </a:t>
            </a:r>
            <a:r>
              <a:rPr lang="fr-FR" b="1" dirty="0" err="1">
                <a:sym typeface="Arial"/>
              </a:rPr>
              <a:t>geoscience</a:t>
            </a:r>
            <a:r>
              <a:rPr lang="fr-FR" b="1" dirty="0">
                <a:sym typeface="Arial"/>
              </a:rPr>
              <a:t> data </a:t>
            </a:r>
            <a:r>
              <a:rPr lang="fr-FR" b="1" dirty="0" err="1" smtClean="0">
                <a:sym typeface="Arial"/>
              </a:rPr>
              <a:t>interoperability</a:t>
            </a:r>
            <a:endParaRPr lang="fr-FR" b="1" dirty="0" smtClean="0">
              <a:sym typeface="Arial"/>
            </a:endParaRPr>
          </a:p>
          <a:p>
            <a:pPr>
              <a:buSzPts val="1800"/>
              <a:buFont typeface="Arial"/>
              <a:buChar char="•"/>
            </a:pPr>
            <a:endParaRPr lang="fr-FR" b="1" dirty="0">
              <a:sym typeface="Arial"/>
            </a:endParaRPr>
          </a:p>
          <a:p>
            <a:pPr>
              <a:buSzPts val="1800"/>
              <a:buFont typeface="Arial"/>
              <a:buChar char="•"/>
            </a:pPr>
            <a:r>
              <a:rPr lang="fr-FR" b="1" dirty="0" smtClean="0">
                <a:sym typeface="Arial"/>
              </a:rPr>
              <a:t>Co-chairs: Mickaël Beaufils (BRGM) &amp; Carina Kemp (</a:t>
            </a:r>
            <a:r>
              <a:rPr lang="fr-FR" b="1" dirty="0" err="1" smtClean="0">
                <a:sym typeface="Arial"/>
              </a:rPr>
              <a:t>ex.Geoscience</a:t>
            </a:r>
            <a:r>
              <a:rPr lang="fr-FR" b="1" dirty="0" smtClean="0">
                <a:sym typeface="Arial"/>
              </a:rPr>
              <a:t> </a:t>
            </a:r>
            <a:r>
              <a:rPr lang="fr-FR" b="1" dirty="0" err="1" smtClean="0">
                <a:sym typeface="Arial"/>
              </a:rPr>
              <a:t>Australia</a:t>
            </a:r>
            <a:r>
              <a:rPr lang="fr-FR" b="1" dirty="0" smtClean="0">
                <a:sym typeface="Arial"/>
              </a:rPr>
              <a:t>)</a:t>
            </a:r>
            <a:endParaRPr lang="fr-FR" b="1" dirty="0">
              <a:sym typeface="Arial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pic>
        <p:nvPicPr>
          <p:cNvPr id="5" name="Picture 11" descr="Picture 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95600" y="2086985"/>
            <a:ext cx="1447800" cy="5696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3096" y="2061496"/>
            <a:ext cx="3310991" cy="579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 bwMode="auto">
          <a:xfrm>
            <a:off x="0" y="6170613"/>
            <a:ext cx="1524000" cy="687387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 bwMode="auto">
          <a:xfrm>
            <a:off x="9138998" y="6161810"/>
            <a:ext cx="3053002" cy="687387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1905000" y="2695505"/>
            <a:ext cx="2514600" cy="3048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fr-FR" sz="1800" dirty="0" err="1" smtClean="0">
                <a:solidFill>
                  <a:schemeClr val="bg1">
                    <a:lumMod val="65000"/>
                  </a:schemeClr>
                </a:solidFill>
              </a:rPr>
              <a:t>Geospatial</a:t>
            </a:r>
            <a:r>
              <a:rPr lang="fr-FR" sz="1800" dirty="0" smtClean="0">
                <a:solidFill>
                  <a:schemeClr val="bg1">
                    <a:lumMod val="65000"/>
                  </a:schemeClr>
                </a:solidFill>
              </a:rPr>
              <a:t> Data </a:t>
            </a:r>
            <a:r>
              <a:rPr lang="fr-FR" sz="1800" dirty="0" err="1" smtClean="0">
                <a:solidFill>
                  <a:schemeClr val="bg1">
                    <a:lumMod val="65000"/>
                  </a:schemeClr>
                </a:solidFill>
              </a:rPr>
              <a:t>Standardization</a:t>
            </a:r>
            <a:endParaRPr lang="fr-FR" sz="1800" dirty="0" smtClean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7620000" y="2695505"/>
            <a:ext cx="2514600" cy="3048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fr-FR" sz="1800" dirty="0" err="1" smtClean="0">
                <a:solidFill>
                  <a:schemeClr val="bg1">
                    <a:lumMod val="65000"/>
                  </a:schemeClr>
                </a:solidFill>
              </a:rPr>
              <a:t>Geoscience</a:t>
            </a:r>
            <a:r>
              <a:rPr lang="fr-FR" sz="1800" dirty="0" smtClean="0">
                <a:solidFill>
                  <a:schemeClr val="bg1">
                    <a:lumMod val="65000"/>
                  </a:schemeClr>
                </a:solidFill>
              </a:rPr>
              <a:t> Data </a:t>
            </a:r>
            <a:r>
              <a:rPr lang="fr-FR" sz="1800" dirty="0" err="1" smtClean="0">
                <a:solidFill>
                  <a:schemeClr val="bg1">
                    <a:lumMod val="65000"/>
                  </a:schemeClr>
                </a:solidFill>
              </a:rPr>
              <a:t>Community</a:t>
            </a:r>
            <a:endParaRPr lang="fr-FR" sz="1800" dirty="0" smtClean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3100" y="2056967"/>
            <a:ext cx="923925" cy="583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76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GeoScience</a:t>
            </a:r>
            <a:r>
              <a:rPr lang="en-US" dirty="0" smtClean="0"/>
              <a:t> DWG perimeter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grpSp>
        <p:nvGrpSpPr>
          <p:cNvPr id="7" name="Shape 1080"/>
          <p:cNvGrpSpPr/>
          <p:nvPr/>
        </p:nvGrpSpPr>
        <p:grpSpPr>
          <a:xfrm>
            <a:off x="463175" y="1507836"/>
            <a:ext cx="5363102" cy="4405987"/>
            <a:chOff x="1600197" y="1155583"/>
            <a:chExt cx="6399953" cy="5257800"/>
          </a:xfrm>
        </p:grpSpPr>
        <p:sp>
          <p:nvSpPr>
            <p:cNvPr id="8" name="Shape 1081"/>
            <p:cNvSpPr/>
            <p:nvPr/>
          </p:nvSpPr>
          <p:spPr>
            <a:xfrm>
              <a:off x="1981200" y="1155583"/>
              <a:ext cx="5257800" cy="5257800"/>
            </a:xfrm>
            <a:prstGeom prst="ellipse">
              <a:avLst/>
            </a:prstGeom>
            <a:noFill/>
            <a:ln w="38100" cap="flat" cmpd="sng">
              <a:solidFill>
                <a:srgbClr val="FFC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i="0" u="none" strike="noStrike" cap="none">
                <a:solidFill>
                  <a:schemeClr val="lt1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9" name="Shape 1082"/>
            <p:cNvSpPr txBox="1"/>
            <p:nvPr/>
          </p:nvSpPr>
          <p:spPr>
            <a:xfrm>
              <a:off x="3812599" y="3356301"/>
              <a:ext cx="1635000" cy="91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i="0" u="none" strike="noStrike" cap="none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Geology</a:t>
              </a:r>
              <a:endParaRPr sz="2000" b="1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10" name="Shape 1083"/>
            <p:cNvSpPr txBox="1"/>
            <p:nvPr/>
          </p:nvSpPr>
          <p:spPr>
            <a:xfrm>
              <a:off x="4589579" y="2275557"/>
              <a:ext cx="1939800" cy="91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Seismology</a:t>
              </a:r>
              <a:endParaRPr sz="2000" b="1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11" name="Shape 1084"/>
            <p:cNvSpPr txBox="1"/>
            <p:nvPr/>
          </p:nvSpPr>
          <p:spPr>
            <a:xfrm>
              <a:off x="2397329" y="2215935"/>
              <a:ext cx="2192100" cy="91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Mineral</a:t>
              </a:r>
              <a:endParaRPr sz="2000" b="1" dirty="0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resources</a:t>
              </a:r>
              <a:endParaRPr sz="2000" b="1" dirty="0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12" name="Shape 1085"/>
            <p:cNvSpPr txBox="1"/>
            <p:nvPr/>
          </p:nvSpPr>
          <p:spPr>
            <a:xfrm>
              <a:off x="1600197" y="5181625"/>
              <a:ext cx="2347500" cy="91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HydroGeology</a:t>
              </a:r>
              <a:endParaRPr sz="2000" b="1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13" name="Shape 1086"/>
            <p:cNvSpPr txBox="1"/>
            <p:nvPr/>
          </p:nvSpPr>
          <p:spPr>
            <a:xfrm>
              <a:off x="6667005" y="2446877"/>
              <a:ext cx="914401" cy="9143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Soil</a:t>
              </a:r>
              <a:endParaRPr sz="2000" b="1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14" name="Shape 1087"/>
            <p:cNvSpPr txBox="1"/>
            <p:nvPr/>
          </p:nvSpPr>
          <p:spPr>
            <a:xfrm>
              <a:off x="5411750" y="5315957"/>
              <a:ext cx="2588400" cy="91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Underground</a:t>
              </a:r>
              <a:endParaRPr sz="2000"/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constructions</a:t>
              </a:r>
              <a:endParaRPr sz="2000"/>
            </a:p>
          </p:txBody>
        </p:sp>
        <p:sp>
          <p:nvSpPr>
            <p:cNvPr id="15" name="Shape 1088"/>
            <p:cNvSpPr txBox="1"/>
            <p:nvPr/>
          </p:nvSpPr>
          <p:spPr>
            <a:xfrm>
              <a:off x="3733801" y="1256000"/>
              <a:ext cx="2315400" cy="91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Volcanology</a:t>
              </a:r>
              <a:endParaRPr sz="2000" b="1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16" name="Shape 1089"/>
            <p:cNvSpPr txBox="1"/>
            <p:nvPr/>
          </p:nvSpPr>
          <p:spPr>
            <a:xfrm>
              <a:off x="3947594" y="4542209"/>
              <a:ext cx="1939800" cy="91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Geophysics</a:t>
              </a:r>
              <a:endParaRPr sz="2000" b="1" dirty="0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17" name="Shape 1090"/>
            <p:cNvSpPr txBox="1"/>
            <p:nvPr/>
          </p:nvSpPr>
          <p:spPr>
            <a:xfrm>
              <a:off x="5411788" y="3838792"/>
              <a:ext cx="1634922" cy="91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Oil &amp; gas</a:t>
              </a:r>
              <a:endParaRPr sz="2000" b="1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18" name="Shape 1091"/>
            <p:cNvSpPr txBox="1"/>
            <p:nvPr/>
          </p:nvSpPr>
          <p:spPr>
            <a:xfrm>
              <a:off x="1886675" y="3949817"/>
              <a:ext cx="1634922" cy="91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rgbClr val="002060"/>
                  </a:solidFill>
                  <a:latin typeface="CG Times"/>
                  <a:ea typeface="CG Times"/>
                  <a:cs typeface="CG Times"/>
                  <a:sym typeface="CG Times"/>
                </a:rPr>
                <a:t>Mining</a:t>
              </a:r>
              <a:endParaRPr sz="2000" b="1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0" b="1">
                <a:solidFill>
                  <a:srgbClr val="00206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</p:grpSp>
      <p:grpSp>
        <p:nvGrpSpPr>
          <p:cNvPr id="19" name="Shape 1092"/>
          <p:cNvGrpSpPr/>
          <p:nvPr/>
        </p:nvGrpSpPr>
        <p:grpSpPr>
          <a:xfrm>
            <a:off x="6779583" y="1615076"/>
            <a:ext cx="4691404" cy="4459929"/>
            <a:chOff x="1366295" y="909095"/>
            <a:chExt cx="6177505" cy="5872705"/>
          </a:xfrm>
        </p:grpSpPr>
        <p:sp>
          <p:nvSpPr>
            <p:cNvPr id="20" name="Shape 1093"/>
            <p:cNvSpPr/>
            <p:nvPr/>
          </p:nvSpPr>
          <p:spPr>
            <a:xfrm>
              <a:off x="3421766" y="2547394"/>
              <a:ext cx="2291305" cy="2291305"/>
            </a:xfrm>
            <a:prstGeom prst="ellipse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FFC000"/>
                  </a:solidFill>
                  <a:latin typeface="CG Times"/>
                  <a:ea typeface="CG Times"/>
                  <a:cs typeface="CG Times"/>
                  <a:sym typeface="CG Times"/>
                </a:rPr>
                <a:t>GeoScience DWG</a:t>
              </a:r>
              <a:endParaRPr sz="1200" b="1">
                <a:solidFill>
                  <a:srgbClr val="FFC00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21" name="Shape 1094"/>
            <p:cNvSpPr/>
            <p:nvPr/>
          </p:nvSpPr>
          <p:spPr>
            <a:xfrm>
              <a:off x="3195095" y="4490495"/>
              <a:ext cx="2291305" cy="2291305"/>
            </a:xfrm>
            <a:prstGeom prst="ellipse">
              <a:avLst/>
            </a:prstGeom>
            <a:noFill/>
            <a:ln w="38100" cap="flat" cmpd="sng">
              <a:solidFill>
                <a:srgbClr val="0070C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0070C0"/>
                  </a:solidFill>
                  <a:latin typeface="CG Times"/>
                  <a:ea typeface="CG Times"/>
                  <a:cs typeface="CG Times"/>
                  <a:sym typeface="CG Times"/>
                </a:rPr>
                <a:t>Hydrology oriented WG</a:t>
              </a:r>
              <a:endParaRPr sz="1200" b="1">
                <a:solidFill>
                  <a:srgbClr val="0070C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22" name="Shape 1095"/>
            <p:cNvSpPr/>
            <p:nvPr/>
          </p:nvSpPr>
          <p:spPr>
            <a:xfrm>
              <a:off x="2433095" y="909095"/>
              <a:ext cx="2291305" cy="2291305"/>
            </a:xfrm>
            <a:prstGeom prst="ellipse">
              <a:avLst/>
            </a:prstGeom>
            <a:noFill/>
            <a:ln w="38100" cap="flat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6"/>
                  </a:solidFill>
                  <a:latin typeface="CG Times"/>
                  <a:ea typeface="CG Times"/>
                  <a:cs typeface="CG Times"/>
                  <a:sym typeface="CG Times"/>
                </a:rPr>
                <a:t>Agriculture oriented WG</a:t>
              </a:r>
              <a:endParaRPr sz="1200" b="1">
                <a:solidFill>
                  <a:schemeClr val="accent6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23" name="Shape 1096"/>
            <p:cNvSpPr/>
            <p:nvPr/>
          </p:nvSpPr>
          <p:spPr>
            <a:xfrm>
              <a:off x="5252495" y="3347495"/>
              <a:ext cx="2291305" cy="2291305"/>
            </a:xfrm>
            <a:prstGeom prst="ellipse">
              <a:avLst/>
            </a:prstGeom>
            <a:noFill/>
            <a:ln w="38100" cap="flat" cmpd="sng">
              <a:solidFill>
                <a:srgbClr val="7030A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7030A0"/>
                  </a:solidFill>
                  <a:latin typeface="CG Times"/>
                  <a:ea typeface="CG Times"/>
                  <a:cs typeface="CG Times"/>
                  <a:sym typeface="CG Times"/>
                </a:rPr>
                <a:t>City &amp; infrastructure oriented WG</a:t>
              </a:r>
              <a:endParaRPr sz="1200" b="1">
                <a:solidFill>
                  <a:srgbClr val="7030A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24" name="Shape 1097"/>
            <p:cNvSpPr/>
            <p:nvPr/>
          </p:nvSpPr>
          <p:spPr>
            <a:xfrm>
              <a:off x="1366295" y="2971800"/>
              <a:ext cx="2291305" cy="2291305"/>
            </a:xfrm>
            <a:prstGeom prst="ellipse">
              <a:avLst/>
            </a:prstGeom>
            <a:noFill/>
            <a:ln w="38100" cap="flat" cmpd="sng">
              <a:solidFill>
                <a:schemeClr val="accent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CG Times"/>
                  <a:ea typeface="CG Times"/>
                  <a:cs typeface="CG Times"/>
                  <a:sym typeface="CG Times"/>
                </a:rPr>
                <a:t>Climate</a:t>
              </a:r>
              <a:endParaRPr sz="1200" b="1">
                <a:solidFill>
                  <a:schemeClr val="accent2"/>
                </a:solidFill>
                <a:latin typeface="CG Times"/>
                <a:ea typeface="CG Times"/>
                <a:cs typeface="CG Times"/>
                <a:sym typeface="CG Times"/>
              </a:endParaRPr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CG Times"/>
                  <a:ea typeface="CG Times"/>
                  <a:cs typeface="CG Times"/>
                  <a:sym typeface="CG Times"/>
                </a:rPr>
                <a:t>oriented WG</a:t>
              </a:r>
              <a:endParaRPr sz="1200" b="1">
                <a:solidFill>
                  <a:schemeClr val="accent2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  <p:sp>
          <p:nvSpPr>
            <p:cNvPr id="25" name="Shape 1098"/>
            <p:cNvSpPr/>
            <p:nvPr/>
          </p:nvSpPr>
          <p:spPr>
            <a:xfrm>
              <a:off x="4795295" y="1040757"/>
              <a:ext cx="2291305" cy="2291305"/>
            </a:xfrm>
            <a:prstGeom prst="ellipse">
              <a:avLst/>
            </a:prstGeom>
            <a:noFill/>
            <a:ln w="38100" cap="flat" cmpd="sng">
              <a:solidFill>
                <a:srgbClr val="C0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rgbClr val="C00000"/>
                  </a:solidFill>
                  <a:latin typeface="CG Times"/>
                  <a:ea typeface="CG Times"/>
                  <a:cs typeface="CG Times"/>
                  <a:sym typeface="CG Times"/>
                </a:rPr>
                <a:t>Technology oriented WG</a:t>
              </a:r>
              <a:endParaRPr sz="1200" b="1">
                <a:solidFill>
                  <a:srgbClr val="C00000"/>
                </a:solidFill>
                <a:latin typeface="CG Times"/>
                <a:ea typeface="CG Times"/>
                <a:cs typeface="CG Times"/>
                <a:sym typeface="CG Time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9427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ym typeface="Arial"/>
              </a:rPr>
              <a:t>Ensur</a:t>
            </a:r>
            <a:r>
              <a:rPr lang="en-US" dirty="0" smtClean="0"/>
              <a:t>e</a:t>
            </a:r>
            <a:r>
              <a:rPr lang="en-US" dirty="0" smtClean="0">
                <a:sym typeface="Arial"/>
              </a:rPr>
              <a:t> </a:t>
            </a:r>
            <a:r>
              <a:rPr lang="en-US" dirty="0">
                <a:sym typeface="Arial"/>
              </a:rPr>
              <a:t>proper connections with other groups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sp>
        <p:nvSpPr>
          <p:cNvPr id="34" name="ZoneTexte 33"/>
          <p:cNvSpPr txBox="1"/>
          <p:nvPr/>
        </p:nvSpPr>
        <p:spPr>
          <a:xfrm>
            <a:off x="9319436" y="5741397"/>
            <a:ext cx="1864783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fr-FR" sz="1800" dirty="0" smtClean="0">
                <a:solidFill>
                  <a:srgbClr val="000066"/>
                </a:solidFill>
              </a:rPr>
              <a:t>… and </a:t>
            </a:r>
            <a:r>
              <a:rPr lang="fr-FR" sz="1800" dirty="0" err="1" smtClean="0">
                <a:solidFill>
                  <a:srgbClr val="000066"/>
                </a:solidFill>
              </a:rPr>
              <a:t>many</a:t>
            </a:r>
            <a:r>
              <a:rPr lang="fr-FR" sz="1800" dirty="0" smtClean="0">
                <a:solidFill>
                  <a:srgbClr val="000066"/>
                </a:solidFill>
              </a:rPr>
              <a:t> </a:t>
            </a:r>
            <a:r>
              <a:rPr lang="fr-FR" sz="1800" dirty="0" err="1" smtClean="0">
                <a:solidFill>
                  <a:srgbClr val="000066"/>
                </a:solidFill>
              </a:rPr>
              <a:t>others</a:t>
            </a:r>
            <a:endParaRPr lang="fr-FR" sz="1800" dirty="0" smtClean="0">
              <a:solidFill>
                <a:srgbClr val="000066"/>
              </a:solidFill>
            </a:endParaRPr>
          </a:p>
        </p:txBody>
      </p:sp>
      <p:pic>
        <p:nvPicPr>
          <p:cNvPr id="1026" name="Picture 2" descr="https://www.rd-alliance.org/sites/all/themes/dotte/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480" y="2623203"/>
            <a:ext cx="1544004" cy="871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Image 25"/>
          <p:cNvPicPr>
            <a:picLocks noChangeAspect="1"/>
          </p:cNvPicPr>
          <p:nvPr/>
        </p:nvPicPr>
        <p:blipFill rotWithShape="1">
          <a:blip r:embed="rId3"/>
          <a:srcRect t="15522" b="13737"/>
          <a:stretch/>
        </p:blipFill>
        <p:spPr>
          <a:xfrm>
            <a:off x="1291225" y="3886253"/>
            <a:ext cx="1677019" cy="1186337"/>
          </a:xfrm>
          <a:prstGeom prst="rect">
            <a:avLst/>
          </a:prstGeom>
        </p:spPr>
      </p:pic>
      <p:pic>
        <p:nvPicPr>
          <p:cNvPr id="1028" name="Picture 4" descr="Hom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7267" y="4197909"/>
            <a:ext cx="1656716" cy="708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Image 2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7920" y="2974701"/>
            <a:ext cx="2527341" cy="480930"/>
          </a:xfrm>
          <a:prstGeom prst="rect">
            <a:avLst/>
          </a:prstGeom>
        </p:spPr>
      </p:pic>
      <p:pic>
        <p:nvPicPr>
          <p:cNvPr id="28" name="Imag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9623" y="1295400"/>
            <a:ext cx="2818125" cy="1148519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09047" y="4141273"/>
            <a:ext cx="1562779" cy="864186"/>
          </a:xfrm>
          <a:prstGeom prst="rect">
            <a:avLst/>
          </a:prstGeom>
        </p:spPr>
      </p:pic>
      <p:pic>
        <p:nvPicPr>
          <p:cNvPr id="30" name="Image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5640" y="1468258"/>
            <a:ext cx="1874480" cy="730995"/>
          </a:xfrm>
          <a:prstGeom prst="rect">
            <a:avLst/>
          </a:prstGeom>
        </p:spPr>
      </p:pic>
      <p:pic>
        <p:nvPicPr>
          <p:cNvPr id="1034" name="Picture 10" descr="RÃ©sultat de recherche d'images pour &quot;esip&quot;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999" y="2647633"/>
            <a:ext cx="2734107" cy="87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Ã©sultat de recherche d'images pour &quot;codata&quot;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948" y="5180096"/>
            <a:ext cx="1580615" cy="1222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RÃ©sultat de recherche d'images pour &quot;agu&quot;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9330" y="1506422"/>
            <a:ext cx="1826190" cy="692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Rectangle 36"/>
          <p:cNvSpPr/>
          <p:nvPr/>
        </p:nvSpPr>
        <p:spPr>
          <a:xfrm>
            <a:off x="6289345" y="3531530"/>
            <a:ext cx="2722335" cy="3863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100" dirty="0">
                <a:solidFill>
                  <a:srgbClr val="303335"/>
                </a:solidFill>
                <a:latin typeface="Open Sans"/>
              </a:rPr>
              <a:t>Earth, Space, and Environmental Sciences</a:t>
            </a:r>
          </a:p>
          <a:p>
            <a:pPr algn="ctr"/>
            <a:r>
              <a:rPr lang="en-US" sz="1100" dirty="0">
                <a:solidFill>
                  <a:srgbClr val="303335"/>
                </a:solidFill>
                <a:latin typeface="Open Sans"/>
              </a:rPr>
              <a:t>Interest Group</a:t>
            </a:r>
          </a:p>
        </p:txBody>
      </p:sp>
      <p:pic>
        <p:nvPicPr>
          <p:cNvPr id="41" name="Image 4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49497" y="5511787"/>
            <a:ext cx="2395396" cy="660413"/>
          </a:xfrm>
          <a:prstGeom prst="rect">
            <a:avLst/>
          </a:prstGeom>
        </p:spPr>
      </p:pic>
      <p:pic>
        <p:nvPicPr>
          <p:cNvPr id="49" name="Shape 1071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4308117" y="2580253"/>
            <a:ext cx="1821175" cy="938644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Rectangle 49"/>
          <p:cNvSpPr/>
          <p:nvPr/>
        </p:nvSpPr>
        <p:spPr>
          <a:xfrm>
            <a:off x="4637283" y="3495825"/>
            <a:ext cx="1233401" cy="234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100" dirty="0" err="1" smtClean="0">
                <a:solidFill>
                  <a:srgbClr val="303335"/>
                </a:solidFill>
                <a:latin typeface="Open Sans"/>
              </a:rPr>
              <a:t>GeoScience</a:t>
            </a:r>
            <a:r>
              <a:rPr lang="en-US" sz="1100" dirty="0" smtClean="0">
                <a:solidFill>
                  <a:srgbClr val="303335"/>
                </a:solidFill>
                <a:latin typeface="Open Sans"/>
              </a:rPr>
              <a:t> DWG</a:t>
            </a:r>
            <a:endParaRPr lang="en-US" sz="1100" dirty="0">
              <a:solidFill>
                <a:srgbClr val="303335"/>
              </a:solidFill>
              <a:latin typeface="Open Sans"/>
            </a:endParaRPr>
          </a:p>
        </p:txBody>
      </p:sp>
      <p:pic>
        <p:nvPicPr>
          <p:cNvPr id="1042" name="Picture 18" descr="Image associÃ©e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6636" y="4097880"/>
            <a:ext cx="1083920" cy="1079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RÃ©sultat de recherche d'images pour &quot;envriplus&quot;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7108" y="5228132"/>
            <a:ext cx="2232025" cy="1245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 bwMode="auto">
          <a:xfrm>
            <a:off x="0" y="6172200"/>
            <a:ext cx="1572948" cy="6858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/>
          <p:cNvSpPr/>
          <p:nvPr/>
        </p:nvSpPr>
        <p:spPr bwMode="auto">
          <a:xfrm>
            <a:off x="9598986" y="6319982"/>
            <a:ext cx="2593013" cy="475012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0" name="Picture 6" descr="earthcube"/>
          <p:cNvPicPr>
            <a:picLocks noChangeAspect="1" noChangeArrowheads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7706" y="4267818"/>
            <a:ext cx="2213509" cy="756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97316" y="1223790"/>
            <a:ext cx="1444274" cy="1444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64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>
              <a:buSzPts val="1500"/>
            </a:pPr>
            <a:r>
              <a:rPr lang="en-US" dirty="0" smtClean="0">
                <a:sym typeface="Arial"/>
              </a:rPr>
              <a:t>Connect </a:t>
            </a:r>
            <a:r>
              <a:rPr lang="en-US" dirty="0">
                <a:sym typeface="Arial"/>
              </a:rPr>
              <a:t>people interested in </a:t>
            </a:r>
            <a:r>
              <a:rPr lang="en-US" dirty="0"/>
              <a:t>the g</a:t>
            </a:r>
            <a:r>
              <a:rPr lang="en-US" dirty="0">
                <a:sym typeface="Arial"/>
              </a:rPr>
              <a:t>eo</a:t>
            </a:r>
            <a:r>
              <a:rPr lang="en-US" dirty="0"/>
              <a:t>s</a:t>
            </a:r>
            <a:r>
              <a:rPr lang="en-US" dirty="0">
                <a:sym typeface="Arial"/>
              </a:rPr>
              <a:t>cience </a:t>
            </a:r>
            <a:r>
              <a:rPr lang="en-US" dirty="0"/>
              <a:t>topic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sp>
        <p:nvSpPr>
          <p:cNvPr id="21" name="Espace réservé du contenu 4"/>
          <p:cNvSpPr txBox="1">
            <a:spLocks/>
          </p:cNvSpPr>
          <p:nvPr/>
        </p:nvSpPr>
        <p:spPr bwMode="auto">
          <a:xfrm>
            <a:off x="6096000" y="2117725"/>
            <a:ext cx="5831938" cy="36734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3363" indent="-2333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•"/>
              <a:defRPr sz="24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1pPr>
            <a:lvl2pPr marL="56991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–"/>
              <a:defRPr sz="20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2pPr>
            <a:lvl3pPr marL="9128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•"/>
              <a:defRPr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3pPr>
            <a:lvl4pPr marL="12557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–"/>
              <a:defRPr sz="16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4pPr>
            <a:lvl5pPr marL="15986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5pPr>
            <a:lvl6pPr marL="20558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5130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29702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427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r>
              <a:rPr lang="fr-FR" sz="1800" b="0" kern="0" dirty="0">
                <a:solidFill>
                  <a:srgbClr val="7030A0"/>
                </a:solidFill>
              </a:rPr>
              <a:t>BIM and </a:t>
            </a:r>
            <a:r>
              <a:rPr lang="fr-FR" sz="1800" b="0" kern="0" dirty="0" err="1">
                <a:solidFill>
                  <a:srgbClr val="7030A0"/>
                </a:solidFill>
              </a:rPr>
              <a:t>Geomodelling</a:t>
            </a:r>
            <a:r>
              <a:rPr lang="fr-FR" sz="1800" b="0" kern="0" dirty="0">
                <a:solidFill>
                  <a:srgbClr val="7030A0"/>
                </a:solidFill>
              </a:rPr>
              <a:t> (Mickaël Beaufils - BRGM)</a:t>
            </a:r>
          </a:p>
          <a:p>
            <a:endParaRPr lang="fr-FR" sz="1050" b="0" kern="0" dirty="0">
              <a:solidFill>
                <a:srgbClr val="7030A0"/>
              </a:solidFill>
            </a:endParaRPr>
          </a:p>
          <a:p>
            <a:r>
              <a:rPr lang="fr-FR" sz="1800" b="0" kern="0" dirty="0">
                <a:solidFill>
                  <a:srgbClr val="00B0F0"/>
                </a:solidFill>
              </a:rPr>
              <a:t>LIDAR and </a:t>
            </a:r>
            <a:r>
              <a:rPr lang="fr-FR" sz="1800" b="0" kern="0" dirty="0" err="1">
                <a:solidFill>
                  <a:srgbClr val="00B0F0"/>
                </a:solidFill>
              </a:rPr>
              <a:t>Geomodelling</a:t>
            </a:r>
            <a:r>
              <a:rPr lang="fr-FR" sz="1800" b="0" kern="0" dirty="0">
                <a:solidFill>
                  <a:srgbClr val="00B0F0"/>
                </a:solidFill>
              </a:rPr>
              <a:t> (Thomas Dewez - BRGM)</a:t>
            </a:r>
          </a:p>
          <a:p>
            <a:endParaRPr lang="fr-FR" sz="1050" b="0" kern="0" dirty="0">
              <a:solidFill>
                <a:srgbClr val="00B0F0"/>
              </a:solidFill>
            </a:endParaRPr>
          </a:p>
          <a:p>
            <a:r>
              <a:rPr lang="fr-FR" sz="1800" b="0" kern="0" dirty="0" err="1">
                <a:solidFill>
                  <a:schemeClr val="accent6">
                    <a:lumMod val="75000"/>
                  </a:schemeClr>
                </a:solidFill>
              </a:rPr>
              <a:t>Seismology</a:t>
            </a:r>
            <a:r>
              <a:rPr lang="fr-FR" sz="1800" b="0" kern="0" dirty="0">
                <a:solidFill>
                  <a:schemeClr val="accent6">
                    <a:lumMod val="75000"/>
                  </a:schemeClr>
                </a:solidFill>
              </a:rPr>
              <a:t> (Aurelien Dupont - EMSC)</a:t>
            </a:r>
          </a:p>
          <a:p>
            <a:endParaRPr lang="fr-FR" sz="1050" b="0" kern="0" dirty="0">
              <a:solidFill>
                <a:srgbClr val="FF0000"/>
              </a:solidFill>
            </a:endParaRPr>
          </a:p>
          <a:p>
            <a:r>
              <a:rPr lang="fr-FR" sz="1800" b="0" kern="0" dirty="0" err="1">
                <a:solidFill>
                  <a:srgbClr val="C00000"/>
                </a:solidFill>
              </a:rPr>
              <a:t>Volcanology</a:t>
            </a:r>
            <a:r>
              <a:rPr lang="fr-FR" sz="1800" b="0" kern="0" dirty="0">
                <a:solidFill>
                  <a:srgbClr val="C00000"/>
                </a:solidFill>
              </a:rPr>
              <a:t> (Jean-Marie Saurel – IPGP)</a:t>
            </a:r>
          </a:p>
          <a:p>
            <a:endParaRPr lang="fr-FR" sz="1050" b="0" kern="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fr-FR" sz="1800" b="0" kern="0" dirty="0">
                <a:solidFill>
                  <a:schemeClr val="accent2">
                    <a:lumMod val="75000"/>
                  </a:schemeClr>
                </a:solidFill>
              </a:rPr>
              <a:t>Mining (Andrew Scott - GMSG)</a:t>
            </a:r>
          </a:p>
          <a:p>
            <a:endParaRPr lang="fr-FR" sz="1050" b="0" kern="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fr-FR" sz="1800" b="0" kern="0" dirty="0" err="1">
                <a:solidFill>
                  <a:srgbClr val="92D050"/>
                </a:solidFill>
              </a:rPr>
              <a:t>Soil</a:t>
            </a:r>
            <a:r>
              <a:rPr lang="fr-FR" sz="1800" b="0" kern="0" dirty="0">
                <a:solidFill>
                  <a:srgbClr val="92D050"/>
                </a:solidFill>
              </a:rPr>
              <a:t> (Josh Liebermann - Tumbling </a:t>
            </a:r>
            <a:r>
              <a:rPr lang="fr-FR" sz="1800" b="0" kern="0" dirty="0" err="1">
                <a:solidFill>
                  <a:srgbClr val="92D050"/>
                </a:solidFill>
              </a:rPr>
              <a:t>Walls</a:t>
            </a:r>
            <a:r>
              <a:rPr lang="fr-FR" sz="1800" b="0" kern="0" dirty="0">
                <a:solidFill>
                  <a:srgbClr val="92D050"/>
                </a:solidFill>
              </a:rPr>
              <a:t> LLC)</a:t>
            </a:r>
          </a:p>
          <a:p>
            <a:endParaRPr lang="fr-FR" sz="1050" b="0" kern="0" dirty="0">
              <a:solidFill>
                <a:srgbClr val="92D050"/>
              </a:solidFill>
            </a:endParaRPr>
          </a:p>
          <a:p>
            <a:r>
              <a:rPr lang="fr-FR" sz="1800" b="0" kern="0" dirty="0" err="1"/>
              <a:t>AstroGeoScience</a:t>
            </a:r>
            <a:r>
              <a:rPr lang="fr-FR" sz="1800" b="0" kern="0" dirty="0"/>
              <a:t> (Mark Hunter - USGS)</a:t>
            </a:r>
          </a:p>
          <a:p>
            <a:pPr marL="0" indent="0">
              <a:buNone/>
            </a:pPr>
            <a:endParaRPr lang="fr-FR" sz="1050" b="0" kern="0" dirty="0"/>
          </a:p>
        </p:txBody>
      </p:sp>
      <p:grpSp>
        <p:nvGrpSpPr>
          <p:cNvPr id="22" name="Groupe 21"/>
          <p:cNvGrpSpPr/>
          <p:nvPr/>
        </p:nvGrpSpPr>
        <p:grpSpPr>
          <a:xfrm>
            <a:off x="585798" y="1540618"/>
            <a:ext cx="5281602" cy="4555382"/>
            <a:chOff x="1600200" y="1155583"/>
            <a:chExt cx="6096000" cy="5257800"/>
          </a:xfrm>
        </p:grpSpPr>
        <p:sp>
          <p:nvSpPr>
            <p:cNvPr id="23" name="Ellipse 22"/>
            <p:cNvSpPr/>
            <p:nvPr/>
          </p:nvSpPr>
          <p:spPr bwMode="auto">
            <a:xfrm>
              <a:off x="1981200" y="1155583"/>
              <a:ext cx="5257800" cy="5257800"/>
            </a:xfrm>
            <a:prstGeom prst="ellipse">
              <a:avLst/>
            </a:prstGeom>
            <a:noFill/>
            <a:ln w="38100">
              <a:solidFill>
                <a:srgbClr val="FFC000"/>
              </a:solidFill>
              <a:prstDash val="dash"/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700"/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4040188" y="3492617"/>
              <a:ext cx="914400" cy="914400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fr-FR" sz="1600" dirty="0" err="1">
                  <a:solidFill>
                    <a:srgbClr val="00B0F0"/>
                  </a:solidFill>
                </a:rPr>
                <a:t>Geology</a:t>
              </a:r>
              <a:endParaRPr lang="fr-FR" sz="1600" dirty="0">
                <a:solidFill>
                  <a:srgbClr val="00B0F0"/>
                </a:solidFill>
              </a:endParaRPr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4610100" y="2425190"/>
              <a:ext cx="914401" cy="914401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fr-FR" sz="1600" dirty="0" err="1">
                  <a:solidFill>
                    <a:schemeClr val="accent6">
                      <a:lumMod val="75000"/>
                    </a:schemeClr>
                  </a:solidFill>
                </a:rPr>
                <a:t>Seismology</a:t>
              </a:r>
              <a:endParaRPr lang="fr-FR" sz="16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2397380" y="2215939"/>
              <a:ext cx="914400" cy="914400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fr-FR" sz="1600" dirty="0" err="1">
                  <a:solidFill>
                    <a:schemeClr val="bg1">
                      <a:lumMod val="75000"/>
                    </a:schemeClr>
                  </a:solidFill>
                </a:rPr>
                <a:t>Mineral</a:t>
              </a:r>
              <a:endParaRPr lang="fr-FR" sz="1600" dirty="0">
                <a:solidFill>
                  <a:schemeClr val="bg1">
                    <a:lumMod val="75000"/>
                  </a:schemeClr>
                </a:solidFill>
              </a:endParaRPr>
            </a:p>
            <a:p>
              <a:r>
                <a:rPr lang="fr-FR" sz="1600" dirty="0" err="1">
                  <a:solidFill>
                    <a:schemeClr val="bg1">
                      <a:lumMod val="75000"/>
                    </a:schemeClr>
                  </a:solidFill>
                </a:rPr>
                <a:t>resources</a:t>
              </a:r>
              <a:endParaRPr lang="fr-FR" sz="16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7" name="ZoneTexte 26"/>
            <p:cNvSpPr txBox="1"/>
            <p:nvPr/>
          </p:nvSpPr>
          <p:spPr>
            <a:xfrm>
              <a:off x="1600200" y="5181600"/>
              <a:ext cx="914400" cy="914400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fr-FR" sz="1600" dirty="0" err="1">
                  <a:solidFill>
                    <a:schemeClr val="bg1">
                      <a:lumMod val="75000"/>
                    </a:schemeClr>
                  </a:solidFill>
                </a:rPr>
                <a:t>HydroGeology</a:t>
              </a:r>
              <a:endParaRPr lang="fr-FR" sz="16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28" name="ZoneTexte 27"/>
            <p:cNvSpPr txBox="1"/>
            <p:nvPr/>
          </p:nvSpPr>
          <p:spPr>
            <a:xfrm>
              <a:off x="6781800" y="2835249"/>
              <a:ext cx="914400" cy="914400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fr-FR" sz="1600" dirty="0" err="1">
                  <a:solidFill>
                    <a:srgbClr val="92D050"/>
                  </a:solidFill>
                </a:rPr>
                <a:t>Soil</a:t>
              </a:r>
              <a:endParaRPr lang="fr-FR" sz="1600" dirty="0">
                <a:solidFill>
                  <a:srgbClr val="92D050"/>
                </a:solidFill>
              </a:endParaRPr>
            </a:p>
          </p:txBody>
        </p:sp>
        <p:sp>
          <p:nvSpPr>
            <p:cNvPr id="29" name="ZoneTexte 28"/>
            <p:cNvSpPr txBox="1"/>
            <p:nvPr/>
          </p:nvSpPr>
          <p:spPr>
            <a:xfrm>
              <a:off x="5593295" y="5234338"/>
              <a:ext cx="914401" cy="914401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fr-FR" sz="1600" dirty="0">
                  <a:solidFill>
                    <a:srgbClr val="7030A0"/>
                  </a:solidFill>
                </a:rPr>
                <a:t>Underground</a:t>
              </a:r>
            </a:p>
            <a:p>
              <a:r>
                <a:rPr lang="fr-FR" sz="1600" dirty="0">
                  <a:solidFill>
                    <a:srgbClr val="7030A0"/>
                  </a:solidFill>
                </a:rPr>
                <a:t>constructions</a:t>
              </a:r>
            </a:p>
          </p:txBody>
        </p:sp>
        <p:sp>
          <p:nvSpPr>
            <p:cNvPr id="30" name="ZoneTexte 29"/>
            <p:cNvSpPr txBox="1"/>
            <p:nvPr/>
          </p:nvSpPr>
          <p:spPr>
            <a:xfrm>
              <a:off x="3675189" y="1494060"/>
              <a:ext cx="914401" cy="914401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fr-FR" sz="1600" dirty="0" err="1">
                  <a:solidFill>
                    <a:srgbClr val="C00000"/>
                  </a:solidFill>
                </a:rPr>
                <a:t>Volcanology</a:t>
              </a:r>
              <a:endParaRPr lang="fr-FR" sz="1600" dirty="0">
                <a:solidFill>
                  <a:srgbClr val="C00000"/>
                </a:solidFill>
              </a:endParaRPr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3812575" y="4671876"/>
              <a:ext cx="914401" cy="914401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r>
                <a:rPr lang="fr-FR" sz="1600" dirty="0" err="1">
                  <a:solidFill>
                    <a:schemeClr val="bg1">
                      <a:lumMod val="75000"/>
                    </a:schemeClr>
                  </a:solidFill>
                </a:rPr>
                <a:t>Geophysics</a:t>
              </a:r>
              <a:endParaRPr lang="fr-FR" sz="16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32" name="ZoneTexte 31"/>
            <p:cNvSpPr txBox="1"/>
            <p:nvPr/>
          </p:nvSpPr>
          <p:spPr>
            <a:xfrm>
              <a:off x="5411788" y="3838792"/>
              <a:ext cx="1634922" cy="914400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r"/>
              <a:r>
                <a:rPr lang="fr-FR" sz="1600" dirty="0" err="1">
                  <a:solidFill>
                    <a:schemeClr val="bg1">
                      <a:lumMod val="75000"/>
                    </a:schemeClr>
                  </a:solidFill>
                </a:rPr>
                <a:t>Oil</a:t>
              </a:r>
              <a:r>
                <a:rPr lang="fr-FR" sz="1600" dirty="0">
                  <a:solidFill>
                    <a:schemeClr val="bg1">
                      <a:lumMod val="75000"/>
                    </a:schemeClr>
                  </a:solidFill>
                </a:rPr>
                <a:t> &amp; </a:t>
              </a:r>
              <a:r>
                <a:rPr lang="fr-FR" sz="1600" dirty="0" err="1">
                  <a:solidFill>
                    <a:schemeClr val="bg1">
                      <a:lumMod val="75000"/>
                    </a:schemeClr>
                  </a:solidFill>
                </a:rPr>
                <a:t>gas</a:t>
              </a:r>
              <a:endParaRPr lang="fr-FR" sz="1600" dirty="0">
                <a:solidFill>
                  <a:schemeClr val="bg1">
                    <a:lumMod val="75000"/>
                  </a:schemeClr>
                </a:solidFill>
              </a:endParaRPr>
            </a:p>
            <a:p>
              <a:pPr algn="r"/>
              <a:endParaRPr lang="fr-FR" sz="1600" dirty="0">
                <a:solidFill>
                  <a:srgbClr val="002060"/>
                </a:solidFill>
              </a:endParaRPr>
            </a:p>
          </p:txBody>
        </p:sp>
        <p:sp>
          <p:nvSpPr>
            <p:cNvPr id="33" name="ZoneTexte 32"/>
            <p:cNvSpPr txBox="1"/>
            <p:nvPr/>
          </p:nvSpPr>
          <p:spPr>
            <a:xfrm>
              <a:off x="1886675" y="3949817"/>
              <a:ext cx="1634922" cy="914400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r"/>
              <a:r>
                <a:rPr lang="fr-FR" sz="1600" dirty="0">
                  <a:solidFill>
                    <a:schemeClr val="accent2">
                      <a:lumMod val="75000"/>
                    </a:schemeClr>
                  </a:solidFill>
                </a:rPr>
                <a:t>Mining</a:t>
              </a:r>
            </a:p>
            <a:p>
              <a:pPr algn="r"/>
              <a:endParaRPr lang="fr-FR" sz="1600" dirty="0">
                <a:solidFill>
                  <a:srgbClr val="002060"/>
                </a:solidFill>
              </a:endParaRPr>
            </a:p>
          </p:txBody>
        </p:sp>
      </p:grpSp>
      <p:pic>
        <p:nvPicPr>
          <p:cNvPr id="34" name="Picture 4" descr="https://www.epos-ip.org/sites/default/files/tcs/loghi%20TCS%20per%20web-01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200" y="3205215"/>
            <a:ext cx="609600" cy="229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Image 34"/>
          <p:cNvPicPr>
            <a:picLocks noChangeAspect="1"/>
          </p:cNvPicPr>
          <p:nvPr/>
        </p:nvPicPr>
        <p:blipFill rotWithShape="1">
          <a:blip r:embed="rId3"/>
          <a:srcRect t="15522" b="13737"/>
          <a:stretch/>
        </p:blipFill>
        <p:spPr>
          <a:xfrm>
            <a:off x="9753600" y="4267200"/>
            <a:ext cx="380722" cy="269326"/>
          </a:xfrm>
          <a:prstGeom prst="rect">
            <a:avLst/>
          </a:prstGeom>
        </p:spPr>
      </p:pic>
      <p:pic>
        <p:nvPicPr>
          <p:cNvPr id="36" name="Picture 2" descr="https://www.epos-ip.org/sites/default/files/tcs/loghi%20TCS%20per%20web-04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200" y="3729746"/>
            <a:ext cx="646438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ZoneTexte 17"/>
          <p:cNvSpPr txBox="1"/>
          <p:nvPr/>
        </p:nvSpPr>
        <p:spPr>
          <a:xfrm>
            <a:off x="11300607" y="3195531"/>
            <a:ext cx="914400" cy="23402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fr-FR" sz="1100" dirty="0" smtClean="0">
                <a:solidFill>
                  <a:schemeClr val="accent6">
                    <a:lumMod val="75000"/>
                  </a:schemeClr>
                </a:solidFill>
              </a:rPr>
              <a:t>WP8</a:t>
            </a:r>
          </a:p>
        </p:txBody>
      </p:sp>
      <p:sp>
        <p:nvSpPr>
          <p:cNvPr id="38" name="ZoneTexte 37"/>
          <p:cNvSpPr txBox="1"/>
          <p:nvPr/>
        </p:nvSpPr>
        <p:spPr>
          <a:xfrm>
            <a:off x="11335220" y="3729746"/>
            <a:ext cx="914400" cy="23402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fr-FR" sz="1100" dirty="0" smtClean="0">
                <a:solidFill>
                  <a:srgbClr val="C00000"/>
                </a:solidFill>
              </a:rPr>
              <a:t>WP11</a:t>
            </a:r>
          </a:p>
        </p:txBody>
      </p:sp>
      <p:sp>
        <p:nvSpPr>
          <p:cNvPr id="37" name="Titre 1"/>
          <p:cNvSpPr txBox="1">
            <a:spLocks/>
          </p:cNvSpPr>
          <p:nvPr/>
        </p:nvSpPr>
        <p:spPr bwMode="auto">
          <a:xfrm>
            <a:off x="5947833" y="1219200"/>
            <a:ext cx="6777567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MS PGothic" pitchFamily="34" charset="-128"/>
                <a:cs typeface="MS PGothic" charset="0"/>
              </a:defRPr>
            </a:lvl1pPr>
            <a:lvl2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MS PGothic" pitchFamily="34" charset="-128"/>
                <a:cs typeface="MS PGothic" charset="0"/>
              </a:defRPr>
            </a:lvl2pPr>
            <a:lvl3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MS PGothic" pitchFamily="34" charset="-128"/>
                <a:cs typeface="MS PGothic" charset="0"/>
              </a:defRPr>
            </a:lvl3pPr>
            <a:lvl4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MS PGothic" pitchFamily="34" charset="-128"/>
                <a:cs typeface="MS PGothic" charset="0"/>
              </a:defRPr>
            </a:lvl4pPr>
            <a:lvl5pPr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MS PGothic" pitchFamily="34" charset="-128"/>
                <a:cs typeface="MS PGothic" charset="0"/>
              </a:defRPr>
            </a:lvl5pPr>
            <a:lvl6pPr marL="4572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6pPr>
            <a:lvl7pPr marL="9144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7pPr>
            <a:lvl8pPr marL="13716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8pPr>
            <a:lvl9pPr marL="182880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rgbClr val="092E5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</a:defRPr>
            </a:lvl9pPr>
          </a:lstStyle>
          <a:p>
            <a:pPr marL="0" lvl="1" algn="l"/>
            <a:r>
              <a:rPr lang="en-US" sz="2400" b="0" kern="0" dirty="0" smtClean="0"/>
              <a:t>Exploring </a:t>
            </a:r>
            <a:r>
              <a:rPr lang="en-US" sz="2400" b="0" kern="0" dirty="0" err="1" smtClean="0"/>
              <a:t>GeoScienceDWG</a:t>
            </a:r>
            <a:r>
              <a:rPr lang="en-US" sz="2400" b="0" kern="0" dirty="0" smtClean="0"/>
              <a:t> horizons</a:t>
            </a:r>
          </a:p>
          <a:p>
            <a:pPr marL="0" lvl="1" algn="l"/>
            <a:r>
              <a:rPr lang="en-US" sz="1600" b="0" kern="0" dirty="0" smtClean="0"/>
              <a:t>(Presentation session from March 2019 - Orleans TC)</a:t>
            </a:r>
            <a:endParaRPr lang="en-US" sz="1600" b="0" kern="0" dirty="0"/>
          </a:p>
        </p:txBody>
      </p:sp>
    </p:spTree>
    <p:extLst>
      <p:ext uri="{BB962C8B-B14F-4D97-AF65-F5344CB8AC3E}">
        <p14:creationId xmlns:p14="http://schemas.microsoft.com/office/powerpoint/2010/main" val="403748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>
              <a:buSzPts val="1500"/>
            </a:pPr>
            <a:r>
              <a:rPr lang="en-US" sz="2800" dirty="0" smtClean="0">
                <a:sym typeface="Arial"/>
              </a:rPr>
              <a:t>Borehole IE</a:t>
            </a:r>
            <a:endParaRPr lang="en-US" sz="2800" dirty="0">
              <a:sym typeface="Arial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61432" y="1279525"/>
            <a:ext cx="11578167" cy="4891088"/>
          </a:xfrm>
        </p:spPr>
        <p:txBody>
          <a:bodyPr/>
          <a:lstStyle/>
          <a:p>
            <a:pPr marL="177800" lvl="0" indent="-17780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b="1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Borehole Interoperability Experiment</a:t>
            </a:r>
            <a:r>
              <a:rPr lang="en-US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targeting </a:t>
            </a:r>
            <a:r>
              <a:rPr lang="en-US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a common Borehole conceptual model</a:t>
            </a:r>
            <a:endParaRPr lang="en-US" sz="1400" dirty="0"/>
          </a:p>
          <a:p>
            <a:pPr marL="431800" lvl="1" indent="-171450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–"/>
            </a:pPr>
            <a:r>
              <a:rPr lang="en-US" sz="18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Borehole is a core concept in geoscience</a:t>
            </a:r>
            <a:endParaRPr lang="en-US" sz="1400" dirty="0"/>
          </a:p>
          <a:p>
            <a:pPr marL="431800" lvl="1" indent="-171450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–"/>
            </a:pPr>
            <a:r>
              <a:rPr lang="en-US" sz="18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Several existing standards</a:t>
            </a:r>
            <a:endParaRPr lang="en-US" sz="1400" dirty="0"/>
          </a:p>
          <a:p>
            <a:pPr marL="431800" lvl="1" indent="-171450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–"/>
            </a:pPr>
            <a:r>
              <a:rPr lang="en-US" sz="18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Cross-countries initiatives on the run to push standard usage (EPOS, </a:t>
            </a:r>
            <a:r>
              <a:rPr lang="en-US" sz="180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…)</a:t>
            </a:r>
            <a:endParaRPr lang="en-US" b="1" dirty="0" smtClean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177800" lvl="0" indent="-177800"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endParaRPr lang="en-US" b="1" dirty="0" smtClean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177800" indent="-17780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b="1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Done:</a:t>
            </a:r>
          </a:p>
          <a:p>
            <a:pPr marL="431800" lvl="1" indent="-171450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–"/>
            </a:pPr>
            <a:r>
              <a:rPr lang="en-US" sz="18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Kick-off in June 2018</a:t>
            </a:r>
          </a:p>
          <a:p>
            <a:pPr marL="431800" lvl="1" indent="-171450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–"/>
            </a:pPr>
            <a:r>
              <a:rPr lang="en-US" sz="18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Definition of use </a:t>
            </a:r>
            <a:r>
              <a:rPr lang="en-US" sz="180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cases: position along borehole, </a:t>
            </a:r>
            <a:r>
              <a:rPr lang="en-US" sz="180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geotechnics</a:t>
            </a:r>
            <a:r>
              <a:rPr lang="en-US" sz="180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, from raw data to interpretation, </a:t>
            </a:r>
            <a:r>
              <a:rPr lang="en-US" sz="180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hydrogeologic</a:t>
            </a:r>
            <a:r>
              <a:rPr lang="en-US" sz="180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boreholes, …</a:t>
            </a:r>
            <a:endParaRPr lang="en-US" sz="1800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431800" lvl="1" indent="-171450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–"/>
            </a:pPr>
            <a:r>
              <a:rPr lang="en-US" sz="18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Review of </a:t>
            </a:r>
            <a:r>
              <a:rPr lang="en-US" sz="180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semantics</a:t>
            </a:r>
          </a:p>
          <a:p>
            <a:pPr marL="431800" lvl="1" indent="-171450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–"/>
            </a:pPr>
            <a:endParaRPr lang="en-US" sz="1800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177800" lvl="0" indent="-17780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en-US" b="1" dirty="0">
                <a:solidFill>
                  <a:schemeClr val="dk2"/>
                </a:solidFill>
                <a:ea typeface="Arial"/>
                <a:cs typeface="Arial"/>
              </a:rPr>
              <a:t>On-going:</a:t>
            </a:r>
          </a:p>
          <a:p>
            <a:pPr marL="431800" lvl="1" indent="-171450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–"/>
            </a:pPr>
            <a:r>
              <a:rPr lang="en-US" sz="1800" dirty="0">
                <a:solidFill>
                  <a:schemeClr val="dk2"/>
                </a:solidFill>
                <a:ea typeface="Arial"/>
                <a:cs typeface="Arial"/>
              </a:rPr>
              <a:t>Comparison with EPOS model</a:t>
            </a:r>
            <a:endParaRPr lang="en-US" sz="1800" dirty="0">
              <a:solidFill>
                <a:schemeClr val="dk2"/>
              </a:solidFill>
              <a:ea typeface="Arial"/>
              <a:cs typeface="Arial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7596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>
              <a:buSzPts val="1500"/>
            </a:pPr>
            <a:r>
              <a:rPr lang="fr-FR" sz="2800" dirty="0" err="1" smtClean="0">
                <a:sym typeface="Arial"/>
              </a:rPr>
              <a:t>Environmental</a:t>
            </a:r>
            <a:r>
              <a:rPr lang="fr-FR" sz="2800" dirty="0" smtClean="0">
                <a:sym typeface="Arial"/>
              </a:rPr>
              <a:t> </a:t>
            </a:r>
            <a:r>
              <a:rPr lang="fr-FR" sz="2800" dirty="0" err="1">
                <a:sym typeface="Arial"/>
              </a:rPr>
              <a:t>Linked</a:t>
            </a:r>
            <a:r>
              <a:rPr lang="fr-FR" sz="2800" dirty="0">
                <a:sym typeface="Arial"/>
              </a:rPr>
              <a:t> </a:t>
            </a:r>
            <a:r>
              <a:rPr lang="fr-FR" sz="2800" dirty="0" err="1">
                <a:sym typeface="Arial"/>
              </a:rPr>
              <a:t>Features</a:t>
            </a:r>
            <a:r>
              <a:rPr lang="fr-FR" sz="2800" dirty="0">
                <a:sym typeface="Arial"/>
              </a:rPr>
              <a:t> IE (ELFIE</a:t>
            </a:r>
            <a:r>
              <a:rPr lang="fr-FR" sz="2800" dirty="0" smtClean="0">
                <a:sym typeface="Arial"/>
              </a:rPr>
              <a:t>)</a:t>
            </a:r>
            <a:endParaRPr lang="en-US" sz="2800" dirty="0">
              <a:sym typeface="Arial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7800" indent="-177800">
              <a:spcBef>
                <a:spcPts val="40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Demonstrate</a:t>
            </a:r>
            <a:r>
              <a:rPr lang="fr-FR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the use of </a:t>
            </a:r>
            <a:r>
              <a:rPr lang="fr-FR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existing</a:t>
            </a:r>
            <a:r>
              <a:rPr lang="fr-FR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and </a:t>
            </a:r>
            <a:r>
              <a:rPr lang="fr-FR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pending</a:t>
            </a:r>
            <a:r>
              <a:rPr lang="fr-FR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OGC standards for the </a:t>
            </a:r>
            <a:r>
              <a:rPr lang="fr-FR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encoding</a:t>
            </a:r>
            <a:r>
              <a:rPr lang="fr-FR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of </a:t>
            </a:r>
            <a:r>
              <a:rPr lang="fr-FR" b="1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environmental</a:t>
            </a:r>
            <a:r>
              <a:rPr lang="fr-FR" b="1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observation data </a:t>
            </a:r>
            <a:r>
              <a:rPr lang="fr-FR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in an </a:t>
            </a:r>
            <a:r>
              <a:rPr lang="fr-FR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integrated</a:t>
            </a:r>
            <a:r>
              <a:rPr lang="fr-FR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dataset</a:t>
            </a:r>
            <a:r>
              <a:rPr lang="fr-FR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of </a:t>
            </a:r>
            <a:r>
              <a:rPr lang="fr-FR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features</a:t>
            </a:r>
            <a:r>
              <a:rPr lang="fr-FR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linked</a:t>
            </a:r>
            <a:r>
              <a:rPr lang="fr-FR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according</a:t>
            </a:r>
            <a:r>
              <a:rPr lang="fr-FR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to </a:t>
            </a:r>
            <a:r>
              <a:rPr lang="fr-FR" b="1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ReSTful</a:t>
            </a:r>
            <a:r>
              <a:rPr lang="fr-FR" b="1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and </a:t>
            </a:r>
            <a:r>
              <a:rPr lang="fr-FR" b="1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Linked</a:t>
            </a:r>
            <a:r>
              <a:rPr lang="fr-FR" b="1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Data </a:t>
            </a:r>
            <a:r>
              <a:rPr lang="fr-FR" b="1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principles</a:t>
            </a:r>
            <a:r>
              <a:rPr lang="fr-FR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.</a:t>
            </a:r>
            <a:endParaRPr lang="fr-FR" sz="1400" dirty="0"/>
          </a:p>
          <a:p>
            <a:pPr marL="0" indent="0" algn="r">
              <a:spcBef>
                <a:spcPts val="200"/>
              </a:spcBef>
              <a:spcAft>
                <a:spcPts val="0"/>
              </a:spcAft>
              <a:buSzPts val="900"/>
              <a:buFont typeface="Arial"/>
              <a:buNone/>
            </a:pPr>
            <a:endParaRPr lang="fr-FR" sz="1050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0" indent="0" algn="r">
              <a:spcBef>
                <a:spcPts val="200"/>
              </a:spcBef>
              <a:spcAft>
                <a:spcPts val="0"/>
              </a:spcAft>
              <a:buSzPts val="900"/>
              <a:buFont typeface="Arial"/>
              <a:buNone/>
            </a:pPr>
            <a:r>
              <a:rPr lang="fr-FR" sz="105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From</a:t>
            </a:r>
            <a:r>
              <a:rPr lang="fr-FR" sz="105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: </a:t>
            </a:r>
            <a:r>
              <a:rPr lang="fr-FR" sz="1050" u="sng" dirty="0">
                <a:solidFill>
                  <a:schemeClr val="hlink"/>
                </a:solidFill>
                <a:ea typeface="Arial"/>
                <a:cs typeface="Arial"/>
                <a:sym typeface="Arial"/>
                <a:hlinkClick r:id="rId2"/>
              </a:rPr>
              <a:t>https://github.com/opengeospatial/ELFIE</a:t>
            </a:r>
            <a:endParaRPr lang="fr-FR" sz="1050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177800" indent="-171450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fr-FR" sz="180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Initiators</a:t>
            </a:r>
            <a:r>
              <a:rPr lang="fr-FR" sz="18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:</a:t>
            </a:r>
            <a:endParaRPr lang="fr-FR" sz="1400" dirty="0"/>
          </a:p>
          <a:p>
            <a:pPr marL="431800" lvl="1" indent="-165100">
              <a:spcBef>
                <a:spcPts val="2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U.S. </a:t>
            </a:r>
            <a:r>
              <a:rPr lang="fr-FR" sz="160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Geological</a:t>
            </a: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Survey (US)</a:t>
            </a:r>
            <a:endParaRPr lang="fr-FR" sz="1400" dirty="0"/>
          </a:p>
          <a:p>
            <a:pPr marL="431800" lvl="1" indent="-165100">
              <a:spcBef>
                <a:spcPts val="2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Land Information New </a:t>
            </a:r>
            <a:r>
              <a:rPr lang="fr-FR" sz="160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Zealand</a:t>
            </a: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(NZ)</a:t>
            </a:r>
            <a:endParaRPr lang="fr-FR" sz="1400" dirty="0"/>
          </a:p>
          <a:p>
            <a:pPr marL="431800" lvl="1" indent="-165100">
              <a:spcBef>
                <a:spcPts val="2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BRGM (FR)</a:t>
            </a:r>
            <a:endParaRPr lang="fr-FR" sz="1400" dirty="0"/>
          </a:p>
          <a:p>
            <a:pPr marL="177800" indent="-171450">
              <a:spcBef>
                <a:spcPts val="300"/>
              </a:spcBef>
              <a:spcAft>
                <a:spcPts val="0"/>
              </a:spcAft>
              <a:buSzPts val="1500"/>
              <a:buFont typeface="Arial"/>
              <a:buChar char="•"/>
            </a:pPr>
            <a:r>
              <a:rPr lang="fr-FR" sz="18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Participants</a:t>
            </a:r>
            <a:endParaRPr lang="fr-FR" sz="1400" dirty="0"/>
          </a:p>
          <a:p>
            <a:pPr marL="431800" lvl="1" indent="-165100">
              <a:spcBef>
                <a:spcPts val="2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Tumbling </a:t>
            </a:r>
            <a:r>
              <a:rPr lang="fr-FR" sz="160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Walls</a:t>
            </a: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and </a:t>
            </a:r>
            <a:r>
              <a:rPr lang="fr-FR" sz="160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Dewberry</a:t>
            </a: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(US) </a:t>
            </a:r>
            <a:endParaRPr lang="fr-FR" sz="1400" dirty="0"/>
          </a:p>
          <a:p>
            <a:pPr marL="431800" lvl="1" indent="-165100">
              <a:spcBef>
                <a:spcPts val="2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Meta-linkage (AU)</a:t>
            </a:r>
            <a:endParaRPr lang="fr-FR" sz="1400" dirty="0"/>
          </a:p>
          <a:p>
            <a:pPr marL="431800" lvl="1" indent="-165100">
              <a:spcBef>
                <a:spcPts val="2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INSPIRE (EU)</a:t>
            </a:r>
            <a:endParaRPr lang="fr-FR" sz="1400" dirty="0"/>
          </a:p>
          <a:p>
            <a:pPr marL="431800" lvl="1" indent="-165100">
              <a:spcBef>
                <a:spcPts val="2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Natural </a:t>
            </a:r>
            <a:r>
              <a:rPr lang="fr-FR" sz="160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Resources</a:t>
            </a: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Canada (CA)</a:t>
            </a:r>
            <a:endParaRPr lang="fr-FR" sz="1400" dirty="0"/>
          </a:p>
          <a:p>
            <a:pPr marL="431800" lvl="1" indent="-165100">
              <a:spcBef>
                <a:spcPts val="200"/>
              </a:spcBef>
              <a:spcAft>
                <a:spcPts val="0"/>
              </a:spcAft>
              <a:buSzPts val="1200"/>
              <a:buFont typeface="Arial"/>
              <a:buChar char="–"/>
            </a:pPr>
            <a:r>
              <a:rPr lang="fr-FR" sz="160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Manaaki</a:t>
            </a: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sz="160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Whenua</a:t>
            </a: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and Horizons </a:t>
            </a:r>
            <a:r>
              <a:rPr lang="fr-FR" sz="1600" dirty="0" err="1">
                <a:solidFill>
                  <a:schemeClr val="dk2"/>
                </a:solidFill>
                <a:ea typeface="Arial"/>
                <a:cs typeface="Arial"/>
                <a:sym typeface="Arial"/>
              </a:rPr>
              <a:t>Regional</a:t>
            </a:r>
            <a:r>
              <a:rPr lang="fr-FR" sz="160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Council (NZ)</a:t>
            </a:r>
            <a:endParaRPr lang="fr-FR" sz="1800" dirty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pic>
        <p:nvPicPr>
          <p:cNvPr id="5" name="Shape 1115"/>
          <p:cNvPicPr preferRelativeResize="0"/>
          <p:nvPr/>
        </p:nvPicPr>
        <p:blipFill rotWithShape="1">
          <a:blip r:embed="rId3">
            <a:alphaModFix/>
          </a:blip>
          <a:srcRect b="16287"/>
          <a:stretch/>
        </p:blipFill>
        <p:spPr>
          <a:xfrm>
            <a:off x="6929419" y="3278187"/>
            <a:ext cx="4809614" cy="27416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2602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>
              <a:buSzPts val="1500"/>
            </a:pPr>
            <a:r>
              <a:rPr lang="fr-FR" sz="2800" dirty="0" err="1" smtClean="0">
                <a:sym typeface="Arial"/>
              </a:rPr>
              <a:t>Environmental</a:t>
            </a:r>
            <a:r>
              <a:rPr lang="fr-FR" sz="2800" dirty="0" smtClean="0">
                <a:sym typeface="Arial"/>
              </a:rPr>
              <a:t> </a:t>
            </a:r>
            <a:r>
              <a:rPr lang="fr-FR" sz="2800" dirty="0" err="1">
                <a:sym typeface="Arial"/>
              </a:rPr>
              <a:t>Linked</a:t>
            </a:r>
            <a:r>
              <a:rPr lang="fr-FR" sz="2800" dirty="0">
                <a:sym typeface="Arial"/>
              </a:rPr>
              <a:t> </a:t>
            </a:r>
            <a:r>
              <a:rPr lang="fr-FR" sz="2800" dirty="0" err="1">
                <a:sym typeface="Arial"/>
              </a:rPr>
              <a:t>Features</a:t>
            </a:r>
            <a:r>
              <a:rPr lang="fr-FR" sz="2800" dirty="0">
                <a:sym typeface="Arial"/>
              </a:rPr>
              <a:t> IE (ELFIE</a:t>
            </a:r>
            <a:r>
              <a:rPr lang="fr-FR" sz="2800" dirty="0" smtClean="0">
                <a:sym typeface="Arial"/>
              </a:rPr>
              <a:t>)</a:t>
            </a:r>
            <a:endParaRPr lang="en-US" sz="2800" dirty="0">
              <a:sym typeface="Arial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904999"/>
            <a:ext cx="4802234" cy="3505201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718" y="1904999"/>
            <a:ext cx="4907282" cy="3505201"/>
          </a:xfrm>
          <a:prstGeom prst="rect">
            <a:avLst/>
          </a:prstGeom>
        </p:spPr>
      </p:pic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461433" y="1279525"/>
            <a:ext cx="11277600" cy="549275"/>
          </a:xfrm>
        </p:spPr>
        <p:txBody>
          <a:bodyPr/>
          <a:lstStyle/>
          <a:p>
            <a:pPr marL="177800" indent="-17780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Two</a:t>
            </a:r>
            <a:r>
              <a:rPr lang="fr-FR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good </a:t>
            </a:r>
            <a:r>
              <a:rPr lang="fr-FR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reasons</a:t>
            </a:r>
            <a:r>
              <a:rPr lang="fr-FR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to use </a:t>
            </a:r>
            <a:r>
              <a:rPr lang="fr-FR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Linked</a:t>
            </a:r>
            <a:r>
              <a:rPr lang="fr-FR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Data</a:t>
            </a:r>
          </a:p>
        </p:txBody>
      </p:sp>
      <p:sp>
        <p:nvSpPr>
          <p:cNvPr id="12" name="Espace réservé du contenu 2"/>
          <p:cNvSpPr txBox="1">
            <a:spLocks/>
          </p:cNvSpPr>
          <p:nvPr/>
        </p:nvSpPr>
        <p:spPr bwMode="auto">
          <a:xfrm>
            <a:off x="611717" y="5432424"/>
            <a:ext cx="5941483" cy="5492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3363" indent="-2333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•"/>
              <a:defRPr sz="24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1pPr>
            <a:lvl2pPr marL="56991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–"/>
              <a:defRPr sz="20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2pPr>
            <a:lvl3pPr marL="9128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•"/>
              <a:defRPr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3pPr>
            <a:lvl4pPr marL="12557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–"/>
              <a:defRPr sz="16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4pPr>
            <a:lvl5pPr marL="15986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5pPr>
            <a:lvl6pPr marL="20558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5130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29702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427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177800" indent="-17780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Complex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data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with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many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attributes</a:t>
            </a:r>
            <a:r>
              <a:rPr lang="fr-FR" sz="1800" b="0" kern="0" dirty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and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properties</a:t>
            </a:r>
            <a:endParaRPr lang="fr-FR" sz="1800" b="0" kern="0" dirty="0" smtClean="0">
              <a:solidFill>
                <a:schemeClr val="dk2"/>
              </a:solidFill>
              <a:ea typeface="Arial"/>
              <a:cs typeface="Arial"/>
              <a:sym typeface="Arial"/>
            </a:endParaRPr>
          </a:p>
          <a:p>
            <a:pPr marL="177800" indent="-17780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Load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the Index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feature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and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discover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the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rest</a:t>
            </a:r>
            <a:endParaRPr lang="fr-FR" sz="1800" b="0" kern="0" dirty="0" smtClean="0">
              <a:solidFill>
                <a:schemeClr val="dk2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3" name="Espace réservé du contenu 2"/>
          <p:cNvSpPr txBox="1">
            <a:spLocks/>
          </p:cNvSpPr>
          <p:nvPr/>
        </p:nvSpPr>
        <p:spPr bwMode="auto">
          <a:xfrm>
            <a:off x="6522718" y="5432423"/>
            <a:ext cx="5941483" cy="54927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33363" indent="-2333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•"/>
              <a:defRPr sz="24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1pPr>
            <a:lvl2pPr marL="56991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–"/>
              <a:defRPr sz="20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2pPr>
            <a:lvl3pPr marL="9128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•"/>
              <a:defRPr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3pPr>
            <a:lvl4pPr marL="12557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–"/>
              <a:defRPr sz="16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4pPr>
            <a:lvl5pPr marL="15986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5pPr>
            <a:lvl6pPr marL="20558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5130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29702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427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177800" indent="-17780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Data collection and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connected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data (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lineage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)</a:t>
            </a:r>
          </a:p>
          <a:p>
            <a:pPr marL="177800" indent="-177800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</a:pP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Load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One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feature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and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discover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the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others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through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their</a:t>
            </a:r>
            <a:r>
              <a:rPr lang="fr-FR" sz="1800" b="0" kern="0" dirty="0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 </a:t>
            </a:r>
            <a:r>
              <a:rPr lang="fr-FR" sz="1800" b="0" kern="0" dirty="0" err="1" smtClean="0">
                <a:solidFill>
                  <a:schemeClr val="dk2"/>
                </a:solidFill>
                <a:ea typeface="Arial"/>
                <a:cs typeface="Arial"/>
                <a:sym typeface="Arial"/>
              </a:rPr>
              <a:t>relationships</a:t>
            </a:r>
            <a:endParaRPr lang="fr-FR" sz="1800" b="0" kern="0" dirty="0" smtClean="0">
              <a:solidFill>
                <a:schemeClr val="dk2"/>
              </a:solidFill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3057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OGC_PowerPoint_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GC_PowerPoint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noFill/>
        <a:ln w="1270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noAutofit/>
      </a:bodyPr>
      <a:lstStyle>
        <a:defPPr>
          <a:defRPr dirty="0" err="1" smtClean="0"/>
        </a:defPPr>
      </a:lstStyle>
    </a:txDef>
  </a:objectDefaults>
  <a:extraClrSchemeLst>
    <a:extraClrScheme>
      <a:clrScheme name="OGC_PowerPoint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GC_PowerPoint_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2529</TotalTime>
  <Words>540</Words>
  <Application>Microsoft Office PowerPoint</Application>
  <PresentationFormat>Grand écran</PresentationFormat>
  <Paragraphs>132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9" baseType="lpstr">
      <vt:lpstr>MS PGothic</vt:lpstr>
      <vt:lpstr>MS PGothic</vt:lpstr>
      <vt:lpstr>Arial</vt:lpstr>
      <vt:lpstr>Arial Black</vt:lpstr>
      <vt:lpstr>CG Times</vt:lpstr>
      <vt:lpstr>Open Sans</vt:lpstr>
      <vt:lpstr>Times New Roman</vt:lpstr>
      <vt:lpstr>OGC_PowerPoint_Template</vt:lpstr>
      <vt:lpstr>OGC Working Groups and Initiatives for GeoScience</vt:lpstr>
      <vt:lpstr>Présentation PowerPoint</vt:lpstr>
      <vt:lpstr>What is the OGC GeoScience DWG ?</vt:lpstr>
      <vt:lpstr>GeoScience DWG perimeter</vt:lpstr>
      <vt:lpstr>Ensure proper connections with other groups</vt:lpstr>
      <vt:lpstr>Connect people interested in the geoscience topic</vt:lpstr>
      <vt:lpstr>Borehole IE</vt:lpstr>
      <vt:lpstr>Environmental Linked Features IE (ELFIE)</vt:lpstr>
      <vt:lpstr>Environmental Linked Features IE (ELFIE)</vt:lpstr>
      <vt:lpstr>In a nutshell</vt:lpstr>
      <vt:lpstr>Thanks for your attention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Volunteered Geographic Information (VGI) Workshop</dc:title>
  <dc:subject>OGC TC/PC</dc:subject>
  <dc:creator>Scott Simmons</dc:creator>
  <cp:lastModifiedBy>Beaufils Mickael</cp:lastModifiedBy>
  <cp:revision>207</cp:revision>
  <cp:lastPrinted>2003-02-03T21:59:32Z</cp:lastPrinted>
  <dcterms:created xsi:type="dcterms:W3CDTF">2015-09-08T23:47:11Z</dcterms:created>
  <dcterms:modified xsi:type="dcterms:W3CDTF">2019-01-21T21:39:46Z</dcterms:modified>
</cp:coreProperties>
</file>

<file path=docProps/thumbnail.jpeg>
</file>